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3" r:id="rId3"/>
    <p:sldId id="266" r:id="rId4"/>
    <p:sldId id="311" r:id="rId5"/>
    <p:sldId id="267" r:id="rId6"/>
    <p:sldId id="269" r:id="rId7"/>
    <p:sldId id="353" r:id="rId8"/>
    <p:sldId id="344" r:id="rId9"/>
    <p:sldId id="268" r:id="rId10"/>
    <p:sldId id="351" r:id="rId11"/>
    <p:sldId id="270" r:id="rId12"/>
    <p:sldId id="271" r:id="rId13"/>
    <p:sldId id="273" r:id="rId14"/>
    <p:sldId id="274" r:id="rId15"/>
    <p:sldId id="276" r:id="rId16"/>
    <p:sldId id="278" r:id="rId17"/>
    <p:sldId id="279" r:id="rId18"/>
    <p:sldId id="346" r:id="rId19"/>
    <p:sldId id="349" r:id="rId20"/>
    <p:sldId id="286" r:id="rId21"/>
    <p:sldId id="347" r:id="rId22"/>
    <p:sldId id="289" r:id="rId23"/>
    <p:sldId id="291" r:id="rId24"/>
    <p:sldId id="348" r:id="rId25"/>
    <p:sldId id="352" r:id="rId26"/>
    <p:sldId id="301" r:id="rId27"/>
    <p:sldId id="302" r:id="rId28"/>
    <p:sldId id="318" r:id="rId29"/>
    <p:sldId id="305" r:id="rId30"/>
    <p:sldId id="303" r:id="rId31"/>
    <p:sldId id="304" r:id="rId32"/>
    <p:sldId id="306" r:id="rId33"/>
    <p:sldId id="307" r:id="rId34"/>
  </p:sldIdLst>
  <p:sldSz cx="13004800" cy="9753600"/>
  <p:notesSz cx="6810375" cy="99425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CC"/>
    <a:srgbClr val="FFFF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381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381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381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381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381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381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9CD9F7"/>
          </a:solidFill>
        </a:fill>
      </a:tcStyle>
    </a:band2H>
    <a:firstCol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CD9F7"/>
          </a:solidFill>
        </a:fill>
      </a:tcStyle>
    </a:lastRow>
    <a:fir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38100" cap="flat">
              <a:solidFill>
                <a:srgbClr val="9CD9F7"/>
              </a:solidFill>
              <a:prstDash val="solid"/>
              <a:round/>
            </a:ln>
          </a:top>
          <a:bottom>
            <a:ln w="127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9CD9F7"/>
        </a:fontRef>
        <a:srgbClr val="9CD9F7"/>
      </a:tcTxStyle>
      <a:tcStyle>
        <a:tcBdr>
          <a:left>
            <a:ln w="12700" cap="flat">
              <a:solidFill>
                <a:srgbClr val="9CD9F7"/>
              </a:solidFill>
              <a:prstDash val="solid"/>
              <a:round/>
            </a:ln>
          </a:left>
          <a:right>
            <a:ln w="12700" cap="flat">
              <a:solidFill>
                <a:srgbClr val="9CD9F7"/>
              </a:solidFill>
              <a:prstDash val="solid"/>
              <a:round/>
            </a:ln>
          </a:right>
          <a:top>
            <a:ln w="12700" cap="flat">
              <a:solidFill>
                <a:srgbClr val="9CD9F7"/>
              </a:solidFill>
              <a:prstDash val="solid"/>
              <a:round/>
            </a:ln>
          </a:top>
          <a:bottom>
            <a:ln w="38100" cap="flat">
              <a:solidFill>
                <a:srgbClr val="9CD9F7"/>
              </a:solidFill>
              <a:prstDash val="solid"/>
              <a:round/>
            </a:ln>
          </a:bottom>
          <a:insideH>
            <a:ln w="12700" cap="flat">
              <a:solidFill>
                <a:srgbClr val="9CD9F7"/>
              </a:solidFill>
              <a:prstDash val="solid"/>
              <a:round/>
            </a:ln>
          </a:insideH>
          <a:insideV>
            <a:ln w="12700" cap="flat">
              <a:solidFill>
                <a:srgbClr val="9CD9F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8" autoAdjust="0"/>
  </p:normalViewPr>
  <p:slideViewPr>
    <p:cSldViewPr snapToGrid="0">
      <p:cViewPr varScale="1">
        <p:scale>
          <a:sx n="56" d="100"/>
          <a:sy n="56" d="100"/>
        </p:scale>
        <p:origin x="1134" y="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909" cy="496586"/>
          </a:xfrm>
          <a:prstGeom prst="rect">
            <a:avLst/>
          </a:prstGeom>
        </p:spPr>
        <p:txBody>
          <a:bodyPr vert="horz" lIns="88343" tIns="44172" rIns="88343" bIns="44172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7946" y="1"/>
            <a:ext cx="2950908" cy="496586"/>
          </a:xfrm>
          <a:prstGeom prst="rect">
            <a:avLst/>
          </a:prstGeom>
        </p:spPr>
        <p:txBody>
          <a:bodyPr vert="horz" lIns="88343" tIns="44172" rIns="88343" bIns="44172" rtlCol="0"/>
          <a:lstStyle>
            <a:lvl1pPr algn="r">
              <a:defRPr sz="1100"/>
            </a:lvl1pPr>
          </a:lstStyle>
          <a:p>
            <a:fld id="{4B8E8F38-B4A9-42D0-B3CA-7BF0ED044D39}" type="datetimeFigureOut">
              <a:rPr lang="es-ES" smtClean="0"/>
              <a:t>12/02/2021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44385"/>
            <a:ext cx="2950909" cy="496586"/>
          </a:xfrm>
          <a:prstGeom prst="rect">
            <a:avLst/>
          </a:prstGeom>
        </p:spPr>
        <p:txBody>
          <a:bodyPr vert="horz" lIns="88343" tIns="44172" rIns="88343" bIns="44172" rtlCol="0" anchor="b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7946" y="9444385"/>
            <a:ext cx="2950908" cy="496586"/>
          </a:xfrm>
          <a:prstGeom prst="rect">
            <a:avLst/>
          </a:prstGeom>
        </p:spPr>
        <p:txBody>
          <a:bodyPr vert="horz" lIns="88343" tIns="44172" rIns="88343" bIns="44172" rtlCol="0" anchor="b"/>
          <a:lstStyle>
            <a:lvl1pPr algn="r">
              <a:defRPr sz="1100"/>
            </a:lvl1pPr>
          </a:lstStyle>
          <a:p>
            <a:fld id="{210438B0-7696-4D8F-A3F8-5539EE4106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185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</p:spPr>
        <p:txBody>
          <a:bodyPr lIns="91445" tIns="45722" rIns="91445" bIns="45722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908052" y="4722695"/>
            <a:ext cx="4994274" cy="4474131"/>
          </a:xfrm>
          <a:prstGeom prst="rect">
            <a:avLst/>
          </a:prstGeom>
        </p:spPr>
        <p:txBody>
          <a:bodyPr lIns="91445" tIns="45722" rIns="91445" bIns="4572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8081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twitter.com/Disiclin_Es" TargetMode="External"/><Relationship Id="rId7" Type="http://schemas.openxmlformats.org/officeDocument/2006/relationships/hyperlink" Target="https://www.linkedin.com/company/disiclin/" TargetMode="External"/><Relationship Id="rId12" Type="http://schemas.openxmlformats.org/officeDocument/2006/relationships/hyperlink" Target="mailto:disiclin@disiclinsa.com?subject=Contacto%20Presentaci%C3%B3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://www.disiclin.es" TargetMode="External"/><Relationship Id="rId5" Type="http://schemas.openxmlformats.org/officeDocument/2006/relationships/hyperlink" Target="https://www.facebook.com/DisiclinEs/?ref=bookmarks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disiclin_es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twitter.com/Disiclin_Es" TargetMode="External"/><Relationship Id="rId7" Type="http://schemas.openxmlformats.org/officeDocument/2006/relationships/hyperlink" Target="https://www.linkedin.com/company/disiclin/" TargetMode="External"/><Relationship Id="rId12" Type="http://schemas.openxmlformats.org/officeDocument/2006/relationships/hyperlink" Target="mailto:disiclin@disiclinsa.com?subject=Contacto%20Presentaci%C3%B3n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://www.disiclin.es" TargetMode="External"/><Relationship Id="rId5" Type="http://schemas.openxmlformats.org/officeDocument/2006/relationships/hyperlink" Target="https://www.facebook.com/DisiclinEs/?ref=bookmarks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disiclin_es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"/>
          <p:cNvSpPr/>
          <p:nvPr/>
        </p:nvSpPr>
        <p:spPr>
          <a:xfrm>
            <a:off x="-218150" y="-14553"/>
            <a:ext cx="13441099" cy="801953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189" y="261464"/>
            <a:ext cx="976425" cy="92725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ínea"/>
          <p:cNvSpPr/>
          <p:nvPr/>
        </p:nvSpPr>
        <p:spPr>
          <a:xfrm>
            <a:off x="-93465" y="2337393"/>
            <a:ext cx="7838360" cy="3"/>
          </a:xfrm>
          <a:prstGeom prst="line">
            <a:avLst/>
          </a:prstGeom>
          <a:ln w="25400">
            <a:solidFill>
              <a:srgbClr val="9CD9F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xfrm>
            <a:off x="-238820" y="973305"/>
            <a:ext cx="8944307" cy="1606686"/>
          </a:xfrm>
          <a:prstGeom prst="rect">
            <a:avLst/>
          </a:prstGeom>
        </p:spPr>
        <p:txBody>
          <a:bodyPr/>
          <a:lstStyle>
            <a:lvl1pPr algn="ctr">
              <a:defRPr sz="8600">
                <a:solidFill>
                  <a:srgbClr val="797979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" name="Rectángulo"/>
          <p:cNvSpPr/>
          <p:nvPr/>
        </p:nvSpPr>
        <p:spPr>
          <a:xfrm>
            <a:off x="-355601" y="8968581"/>
            <a:ext cx="13441099" cy="801955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" name="Rectángulo"/>
          <p:cNvSpPr/>
          <p:nvPr/>
        </p:nvSpPr>
        <p:spPr>
          <a:xfrm>
            <a:off x="-218150" y="-14553"/>
            <a:ext cx="13441099" cy="801953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189" y="261464"/>
            <a:ext cx="976425" cy="92725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Imagen"/>
          <p:cNvSpPr>
            <a:spLocks noGrp="1"/>
          </p:cNvSpPr>
          <p:nvPr>
            <p:ph type="pic" sz="quarter" idx="13"/>
          </p:nvPr>
        </p:nvSpPr>
        <p:spPr>
          <a:xfrm>
            <a:off x="865782" y="3486074"/>
            <a:ext cx="1744255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" name="Imagen"/>
          <p:cNvSpPr>
            <a:spLocks noGrp="1"/>
          </p:cNvSpPr>
          <p:nvPr>
            <p:ph type="pic" sz="quarter" idx="14"/>
          </p:nvPr>
        </p:nvSpPr>
        <p:spPr>
          <a:xfrm>
            <a:off x="5518279" y="3434195"/>
            <a:ext cx="1744256" cy="32890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4" name="Imagen"/>
          <p:cNvSpPr>
            <a:spLocks noGrp="1"/>
          </p:cNvSpPr>
          <p:nvPr>
            <p:ph type="pic" sz="quarter" idx="15"/>
          </p:nvPr>
        </p:nvSpPr>
        <p:spPr>
          <a:xfrm>
            <a:off x="3194113" y="3486074"/>
            <a:ext cx="1744256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Imagen"/>
          <p:cNvSpPr>
            <a:spLocks noGrp="1"/>
          </p:cNvSpPr>
          <p:nvPr>
            <p:ph type="pic" sz="quarter" idx="16"/>
          </p:nvPr>
        </p:nvSpPr>
        <p:spPr>
          <a:xfrm>
            <a:off x="7846614" y="3434195"/>
            <a:ext cx="1744255" cy="32890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6" name="Línea"/>
          <p:cNvSpPr/>
          <p:nvPr/>
        </p:nvSpPr>
        <p:spPr>
          <a:xfrm>
            <a:off x="-93465" y="2337393"/>
            <a:ext cx="7838360" cy="3"/>
          </a:xfrm>
          <a:prstGeom prst="line">
            <a:avLst/>
          </a:prstGeom>
          <a:ln w="25400">
            <a:solidFill>
              <a:srgbClr val="9CD9F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" name="Imagen"/>
          <p:cNvSpPr>
            <a:spLocks noGrp="1"/>
          </p:cNvSpPr>
          <p:nvPr>
            <p:ph type="pic" sz="quarter" idx="17"/>
          </p:nvPr>
        </p:nvSpPr>
        <p:spPr>
          <a:xfrm>
            <a:off x="10170779" y="3473374"/>
            <a:ext cx="1744255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52" name="Grupo"/>
          <p:cNvGrpSpPr/>
          <p:nvPr/>
        </p:nvGrpSpPr>
        <p:grpSpPr>
          <a:xfrm>
            <a:off x="11019395" y="9205407"/>
            <a:ext cx="1498578" cy="328299"/>
            <a:chOff x="0" y="0"/>
            <a:chExt cx="1498576" cy="328297"/>
          </a:xfrm>
        </p:grpSpPr>
        <p:pic>
          <p:nvPicPr>
            <p:cNvPr id="48" name="Imagen" descr="Imagen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19" y="28705"/>
              <a:ext cx="342443" cy="277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n" descr="Imagen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4193"/>
              <a:ext cx="167616" cy="318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n" descr="Imagen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9763" y="-1"/>
              <a:ext cx="318813" cy="319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n" descr="Imagen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7190" y="9625"/>
              <a:ext cx="318812" cy="318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www.disiclin.es"/>
          <p:cNvSpPr txBox="1"/>
          <p:nvPr/>
        </p:nvSpPr>
        <p:spPr>
          <a:xfrm>
            <a:off x="8338573" y="9128166"/>
            <a:ext cx="2216812" cy="48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 Bold"/>
                <a:ea typeface="Lato Bold"/>
                <a:cs typeface="Lato Bold"/>
                <a:sym typeface="Lato Bold"/>
                <a:hlinkClick r:id="rId11"/>
              </a:defRPr>
            </a:lvl1pPr>
          </a:lstStyle>
          <a:p>
            <a:r>
              <a:rPr>
                <a:hlinkClick r:id="rId11"/>
              </a:rPr>
              <a:t>www.disiclin.es</a:t>
            </a:r>
          </a:p>
        </p:txBody>
      </p:sp>
      <p:sp>
        <p:nvSpPr>
          <p:cNvPr id="54" name="986 580 894 I 986 580 994"/>
          <p:cNvSpPr txBox="1"/>
          <p:nvPr/>
        </p:nvSpPr>
        <p:spPr>
          <a:xfrm>
            <a:off x="707856" y="9134605"/>
            <a:ext cx="38311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986 580 894 I 986 580 994</a:t>
            </a:r>
          </a:p>
        </p:txBody>
      </p:sp>
      <p:sp>
        <p:nvSpPr>
          <p:cNvPr id="55" name="disiclin@disiclinsa.com">
            <a:hlinkClick r:id="rId12"/>
          </p:cNvPr>
          <p:cNvSpPr txBox="1"/>
          <p:nvPr/>
        </p:nvSpPr>
        <p:spPr>
          <a:xfrm>
            <a:off x="4700070" y="9134605"/>
            <a:ext cx="3174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disiclin@disiclinsa.com</a:t>
            </a:r>
          </a:p>
        </p:txBody>
      </p:sp>
      <p:sp>
        <p:nvSpPr>
          <p:cNvPr id="5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 defTabSz="584200">
              <a:defRPr sz="16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30621">
            <a:off x="1182597" y="-2964521"/>
            <a:ext cx="11753916" cy="1531736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ángulo"/>
          <p:cNvSpPr/>
          <p:nvPr/>
        </p:nvSpPr>
        <p:spPr>
          <a:xfrm>
            <a:off x="-218150" y="-14553"/>
            <a:ext cx="13441099" cy="801953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6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189" y="261464"/>
            <a:ext cx="976425" cy="927254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Línea"/>
          <p:cNvSpPr/>
          <p:nvPr/>
        </p:nvSpPr>
        <p:spPr>
          <a:xfrm>
            <a:off x="-93465" y="2337394"/>
            <a:ext cx="7838359" cy="2"/>
          </a:xfrm>
          <a:prstGeom prst="line">
            <a:avLst/>
          </a:prstGeom>
          <a:ln w="25400">
            <a:solidFill>
              <a:srgbClr val="9CD9F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o del título"/>
          <p:cNvSpPr txBox="1">
            <a:spLocks noGrp="1"/>
          </p:cNvSpPr>
          <p:nvPr>
            <p:ph type="title"/>
          </p:nvPr>
        </p:nvSpPr>
        <p:spPr>
          <a:xfrm>
            <a:off x="-238820" y="973305"/>
            <a:ext cx="8944307" cy="1606686"/>
          </a:xfrm>
          <a:prstGeom prst="rect">
            <a:avLst/>
          </a:prstGeom>
        </p:spPr>
        <p:txBody>
          <a:bodyPr/>
          <a:lstStyle>
            <a:lvl1pPr algn="ctr">
              <a:defRPr sz="8600">
                <a:solidFill>
                  <a:srgbClr val="797979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6" name="Rectángulo"/>
          <p:cNvSpPr/>
          <p:nvPr/>
        </p:nvSpPr>
        <p:spPr>
          <a:xfrm>
            <a:off x="-355601" y="8968581"/>
            <a:ext cx="13441099" cy="801955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" name="Rectángulo"/>
          <p:cNvSpPr/>
          <p:nvPr/>
        </p:nvSpPr>
        <p:spPr>
          <a:xfrm>
            <a:off x="-218150" y="-14553"/>
            <a:ext cx="13441099" cy="801953"/>
          </a:xfrm>
          <a:prstGeom prst="rect">
            <a:avLst/>
          </a:pr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9CD9F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189" y="261464"/>
            <a:ext cx="976425" cy="92725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Imagen"/>
          <p:cNvSpPr>
            <a:spLocks noGrp="1"/>
          </p:cNvSpPr>
          <p:nvPr>
            <p:ph type="pic" sz="quarter" idx="13"/>
          </p:nvPr>
        </p:nvSpPr>
        <p:spPr>
          <a:xfrm>
            <a:off x="865782" y="3486074"/>
            <a:ext cx="1744255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Imagen"/>
          <p:cNvSpPr>
            <a:spLocks noGrp="1"/>
          </p:cNvSpPr>
          <p:nvPr>
            <p:ph type="pic" sz="quarter" idx="14"/>
          </p:nvPr>
        </p:nvSpPr>
        <p:spPr>
          <a:xfrm>
            <a:off x="5518279" y="3434195"/>
            <a:ext cx="1744256" cy="32890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Imagen"/>
          <p:cNvSpPr>
            <a:spLocks noGrp="1"/>
          </p:cNvSpPr>
          <p:nvPr>
            <p:ph type="pic" sz="quarter" idx="15"/>
          </p:nvPr>
        </p:nvSpPr>
        <p:spPr>
          <a:xfrm>
            <a:off x="3194113" y="3486074"/>
            <a:ext cx="1744256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Imagen"/>
          <p:cNvSpPr>
            <a:spLocks noGrp="1"/>
          </p:cNvSpPr>
          <p:nvPr>
            <p:ph type="pic" sz="quarter" idx="16"/>
          </p:nvPr>
        </p:nvSpPr>
        <p:spPr>
          <a:xfrm>
            <a:off x="7846614" y="3434195"/>
            <a:ext cx="1744255" cy="32890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ínea"/>
          <p:cNvSpPr/>
          <p:nvPr/>
        </p:nvSpPr>
        <p:spPr>
          <a:xfrm>
            <a:off x="-93465" y="2337394"/>
            <a:ext cx="7838359" cy="2"/>
          </a:xfrm>
          <a:prstGeom prst="line">
            <a:avLst/>
          </a:prstGeom>
          <a:ln w="25400">
            <a:solidFill>
              <a:srgbClr val="9CD9F7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4" name="Imagen"/>
          <p:cNvSpPr>
            <a:spLocks noGrp="1"/>
          </p:cNvSpPr>
          <p:nvPr>
            <p:ph type="pic" sz="quarter" idx="17"/>
          </p:nvPr>
        </p:nvSpPr>
        <p:spPr>
          <a:xfrm>
            <a:off x="10170779" y="3473374"/>
            <a:ext cx="1744255" cy="32890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109" name="Grupo"/>
          <p:cNvGrpSpPr/>
          <p:nvPr/>
        </p:nvGrpSpPr>
        <p:grpSpPr>
          <a:xfrm>
            <a:off x="11019395" y="9205407"/>
            <a:ext cx="1498578" cy="328299"/>
            <a:chOff x="0" y="0"/>
            <a:chExt cx="1498576" cy="328297"/>
          </a:xfrm>
        </p:grpSpPr>
        <p:pic>
          <p:nvPicPr>
            <p:cNvPr id="105" name="Imagen" descr="Imagen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19" y="28705"/>
              <a:ext cx="342443" cy="277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Imagen" descr="Imagen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4193"/>
              <a:ext cx="167616" cy="318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n" descr="Imagen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9763" y="-1"/>
              <a:ext cx="318813" cy="3193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" name="Imagen" descr="Imagen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7190" y="9625"/>
              <a:ext cx="318812" cy="318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" name="www.disiclin.es"/>
          <p:cNvSpPr txBox="1"/>
          <p:nvPr/>
        </p:nvSpPr>
        <p:spPr>
          <a:xfrm>
            <a:off x="8338573" y="9128167"/>
            <a:ext cx="2216812" cy="48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 Bold"/>
                <a:ea typeface="Lato Bold"/>
                <a:cs typeface="Lato Bold"/>
                <a:sym typeface="Lato Bold"/>
                <a:hlinkClick r:id="rId11"/>
              </a:defRPr>
            </a:lvl1pPr>
          </a:lstStyle>
          <a:p>
            <a:r>
              <a:rPr>
                <a:hlinkClick r:id="rId11"/>
              </a:rPr>
              <a:t>www.disiclin.es</a:t>
            </a:r>
          </a:p>
        </p:txBody>
      </p:sp>
      <p:sp>
        <p:nvSpPr>
          <p:cNvPr id="111" name="986 580 894 I 986 580 994"/>
          <p:cNvSpPr txBox="1"/>
          <p:nvPr/>
        </p:nvSpPr>
        <p:spPr>
          <a:xfrm>
            <a:off x="707856" y="9134606"/>
            <a:ext cx="38311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986 580 894 I 986 580 994</a:t>
            </a:r>
          </a:p>
        </p:txBody>
      </p:sp>
      <p:sp>
        <p:nvSpPr>
          <p:cNvPr id="112" name="disiclin@disiclinsa.com">
            <a:hlinkClick r:id="rId12"/>
          </p:cNvPr>
          <p:cNvSpPr txBox="1"/>
          <p:nvPr/>
        </p:nvSpPr>
        <p:spPr>
          <a:xfrm>
            <a:off x="4700070" y="9134606"/>
            <a:ext cx="3174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disiclin@disiclinsa.com</a:t>
            </a:r>
          </a:p>
        </p:txBody>
      </p:sp>
      <p:sp>
        <p:nvSpPr>
          <p:cNvPr id="1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948462" y="1392656"/>
            <a:ext cx="10403841" cy="1777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7258755" y="3170312"/>
            <a:ext cx="5093548" cy="623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1</a:t>
            </a:r>
          </a:p>
          <a:p>
            <a:pPr lvl="1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2</a:t>
            </a:r>
          </a:p>
          <a:p>
            <a:pPr lvl="2"/>
            <a:r>
              <a:rPr dirty="0"/>
              <a:t>Nivel de </a:t>
            </a:r>
            <a:r>
              <a:rPr dirty="0" err="1"/>
              <a:t>texo</a:t>
            </a:r>
            <a:r>
              <a:rPr dirty="0"/>
              <a:t> 3</a:t>
            </a:r>
          </a:p>
          <a:p>
            <a:pPr lvl="3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4</a:t>
            </a:r>
          </a:p>
          <a:p>
            <a:pPr lvl="4"/>
            <a:r>
              <a:rPr dirty="0"/>
              <a:t>Nivel de </a:t>
            </a:r>
            <a:r>
              <a:rPr dirty="0" err="1"/>
              <a:t>texto</a:t>
            </a:r>
            <a:r>
              <a:rPr dirty="0"/>
              <a:t>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46105" y="9296400"/>
            <a:ext cx="305817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7" name="Imagen 6" descr="Imagen que contiene comida&#10;&#10;Descripción generada automáticamente">
            <a:extLst>
              <a:ext uri="{FF2B5EF4-FFF2-40B4-BE49-F238E27FC236}">
                <a16:creationId xmlns:a16="http://schemas.microsoft.com/office/drawing/2014/main" id="{D23BDD75-1226-4FE6-9732-9B520EA40F7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26" y="0"/>
            <a:ext cx="6903973" cy="975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9CD9F7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disiclin_e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twitter.com/Disiclin_E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company/disiclin/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hyperlink" Target="http://www.disiclin.es" TargetMode="External"/><Relationship Id="rId4" Type="http://schemas.openxmlformats.org/officeDocument/2006/relationships/hyperlink" Target="https://www.facebook.com/DisiclinEs/?ref=bookmarks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3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isiclinEs/" TargetMode="External"/><Relationship Id="rId13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12" Type="http://schemas.openxmlformats.org/officeDocument/2006/relationships/hyperlink" Target="https://www.instagram.com/disiclin_es/?hl=es" TargetMode="External"/><Relationship Id="rId2" Type="http://schemas.openxmlformats.org/officeDocument/2006/relationships/hyperlink" Target="http://www.disiclin.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s.linkedin.com/company/disiclin" TargetMode="External"/><Relationship Id="rId11" Type="http://schemas.openxmlformats.org/officeDocument/2006/relationships/image" Target="../media/image136.png"/><Relationship Id="rId5" Type="http://schemas.openxmlformats.org/officeDocument/2006/relationships/hyperlink" Target="http://www.xn--disicln-dza.es" TargetMode="External"/><Relationship Id="rId10" Type="http://schemas.openxmlformats.org/officeDocument/2006/relationships/hyperlink" Target="https://twitter.com/disiclin_es?lang=es" TargetMode="External"/><Relationship Id="rId4" Type="http://schemas.openxmlformats.org/officeDocument/2006/relationships/image" Target="../media/image133.png"/><Relationship Id="rId9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upo"/>
          <p:cNvGrpSpPr/>
          <p:nvPr/>
        </p:nvGrpSpPr>
        <p:grpSpPr>
          <a:xfrm>
            <a:off x="9410726" y="8747120"/>
            <a:ext cx="2922444" cy="640227"/>
            <a:chOff x="-1" y="-1"/>
            <a:chExt cx="2922443" cy="640226"/>
          </a:xfrm>
        </p:grpSpPr>
        <p:pic>
          <p:nvPicPr>
            <p:cNvPr id="122" name="Imagen" descr="Imagen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762" y="55981"/>
              <a:ext cx="667809" cy="541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" name="Imagen" descr="Imagen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8177"/>
              <a:ext cx="326873" cy="621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Imagen" descr="Imagen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0711" y="-2"/>
              <a:ext cx="621732" cy="622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n" descr="Imagen">
              <a:hlinkClick r:id="rId8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566" y="18770"/>
              <a:ext cx="621730" cy="621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" name="www.disiclin.es"/>
          <p:cNvSpPr txBox="1"/>
          <p:nvPr/>
        </p:nvSpPr>
        <p:spPr>
          <a:xfrm>
            <a:off x="6045580" y="8923718"/>
            <a:ext cx="2742439" cy="5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 Bold"/>
                <a:ea typeface="Lato Bold"/>
                <a:cs typeface="Lato Bold"/>
                <a:sym typeface="Lato Bold"/>
                <a:hlinkClick r:id="rId10"/>
              </a:defRPr>
            </a:lvl1pPr>
          </a:lstStyle>
          <a:p>
            <a:pPr>
              <a:defRPr u="none">
                <a:solidFill>
                  <a:srgbClr val="FFFFFF"/>
                </a:solidFill>
              </a:defRPr>
            </a:pPr>
            <a:r>
              <a:rPr u="sng">
                <a:solidFill>
                  <a:srgbClr val="0000FF"/>
                </a:solidFill>
                <a:hlinkClick r:id="rId10"/>
              </a:rPr>
              <a:t>www.disiclin.es</a:t>
            </a:r>
          </a:p>
        </p:txBody>
      </p:sp>
      <p:sp>
        <p:nvSpPr>
          <p:cNvPr id="128" name="PRODUCTOS DISICLIN S.A."/>
          <p:cNvSpPr txBox="1"/>
          <p:nvPr/>
        </p:nvSpPr>
        <p:spPr>
          <a:xfrm>
            <a:off x="718553" y="8929039"/>
            <a:ext cx="503533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b="1" dirty="0">
                <a:solidFill>
                  <a:srgbClr val="FF0000"/>
                </a:solidFill>
              </a:rPr>
              <a:t>PRODUCTOS DISICLIN S.A.</a:t>
            </a:r>
          </a:p>
        </p:txBody>
      </p:sp>
      <p:sp>
        <p:nvSpPr>
          <p:cNvPr id="129" name="2 CuadroTexto"/>
          <p:cNvSpPr txBox="1"/>
          <p:nvPr/>
        </p:nvSpPr>
        <p:spPr>
          <a:xfrm>
            <a:off x="791045" y="6818600"/>
            <a:ext cx="3384377" cy="150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spcBef>
                <a:spcPts val="800"/>
              </a:spcBef>
              <a:defRPr sz="1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>
                <a:solidFill>
                  <a:schemeClr val="tx1"/>
                </a:solidFill>
              </a:rPr>
              <a:t>PRODUCTOS DISICLIN S.A.</a:t>
            </a:r>
          </a:p>
          <a:p>
            <a:pPr algn="l" defTabSz="914400">
              <a:spcBef>
                <a:spcPts val="800"/>
              </a:spcBef>
              <a:defRPr sz="1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>
                <a:solidFill>
                  <a:schemeClr val="tx1"/>
                </a:solidFill>
              </a:rPr>
              <a:t>A-36.059.517</a:t>
            </a:r>
          </a:p>
          <a:p>
            <a:pPr algn="l" defTabSz="914400">
              <a:spcBef>
                <a:spcPts val="800"/>
              </a:spcBef>
              <a:defRPr sz="1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 err="1">
                <a:solidFill>
                  <a:schemeClr val="tx1"/>
                </a:solidFill>
              </a:rPr>
              <a:t>Siador</a:t>
            </a:r>
            <a:r>
              <a:rPr dirty="0">
                <a:solidFill>
                  <a:schemeClr val="tx1"/>
                </a:solidFill>
              </a:rPr>
              <a:t>, 4  - 36547 </a:t>
            </a:r>
            <a:r>
              <a:rPr dirty="0" err="1">
                <a:solidFill>
                  <a:schemeClr val="tx1"/>
                </a:solidFill>
              </a:rPr>
              <a:t>Silleda</a:t>
            </a:r>
            <a:r>
              <a:rPr dirty="0">
                <a:solidFill>
                  <a:schemeClr val="tx1"/>
                </a:solidFill>
              </a:rPr>
              <a:t> - Pontevedra</a:t>
            </a:r>
          </a:p>
          <a:p>
            <a:pPr algn="l" defTabSz="914400">
              <a:spcBef>
                <a:spcPts val="800"/>
              </a:spcBef>
              <a:defRPr sz="1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>
                <a:solidFill>
                  <a:schemeClr val="tx1"/>
                </a:solidFill>
              </a:rPr>
              <a:t>Tel: 986 580 894 </a:t>
            </a:r>
          </a:p>
          <a:p>
            <a:pPr algn="l" defTabSz="914400">
              <a:spcBef>
                <a:spcPts val="800"/>
              </a:spcBef>
              <a:defRPr sz="1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>
                <a:solidFill>
                  <a:schemeClr val="tx1"/>
                </a:solidFill>
              </a:rPr>
              <a:t>Fax: 986 581 160</a:t>
            </a:r>
          </a:p>
        </p:txBody>
      </p:sp>
      <p:pic>
        <p:nvPicPr>
          <p:cNvPr id="3" name="Imagen 2" descr="Imagen que contiene comida&#10;&#10;Descripción generada automáticamente">
            <a:extLst>
              <a:ext uri="{FF2B5EF4-FFF2-40B4-BE49-F238E27FC236}">
                <a16:creationId xmlns:a16="http://schemas.microsoft.com/office/drawing/2014/main" id="{046284AD-0B74-4A49-AB9F-DE8C761114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b="15235"/>
          <a:stretch/>
        </p:blipFill>
        <p:spPr>
          <a:xfrm>
            <a:off x="3125320" y="254983"/>
            <a:ext cx="6903973" cy="80127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3341262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sz="4400" dirty="0" err="1">
                <a:solidFill>
                  <a:schemeClr val="bg1">
                    <a:lumMod val="75000"/>
                  </a:schemeClr>
                </a:solidFill>
              </a:rPr>
              <a:t>Limpiadore</a:t>
            </a:r>
            <a:r>
              <a:rPr lang="es-ES" sz="4400" dirty="0">
                <a:solidFill>
                  <a:schemeClr val="bg1">
                    <a:lumMod val="75000"/>
                  </a:schemeClr>
                </a:solidFill>
              </a:rPr>
              <a:t>s - Limpiador</a:t>
            </a:r>
            <a:r>
              <a:rPr sz="4400" dirty="0">
                <a:solidFill>
                  <a:schemeClr val="bg1">
                    <a:lumMod val="75000"/>
                  </a:schemeClr>
                </a:solidFill>
              </a:rPr>
              <a:t> de </a:t>
            </a:r>
            <a:r>
              <a:rPr lang="es-ES" sz="4400" dirty="0">
                <a:solidFill>
                  <a:schemeClr val="bg1">
                    <a:lumMod val="75000"/>
                  </a:schemeClr>
                </a:solidFill>
              </a:rPr>
              <a:t>hogares con mascotas</a:t>
            </a:r>
            <a:endParaRPr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9" name="8 CuadroTexto"/>
          <p:cNvSpPr txBox="1"/>
          <p:nvPr/>
        </p:nvSpPr>
        <p:spPr>
          <a:xfrm>
            <a:off x="5378582" y="8053935"/>
            <a:ext cx="224763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LIMPIADOR DE HOGARES CON MASCOTAS</a:t>
            </a:r>
            <a:endParaRPr sz="800" dirty="0">
              <a:solidFill>
                <a:srgbClr val="953735"/>
              </a:solidFill>
            </a:endParaRP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1000 ml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B20D10-FA38-4D95-8836-93773311C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23" y="2609340"/>
            <a:ext cx="1972352" cy="54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20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3341262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M</a:t>
            </a:r>
            <a:r>
              <a:rPr sz="4400" dirty="0" err="1">
                <a:solidFill>
                  <a:srgbClr val="0070C0"/>
                </a:solidFill>
              </a:rPr>
              <a:t>ultiusos</a:t>
            </a:r>
            <a:r>
              <a:rPr sz="4400" dirty="0">
                <a:solidFill>
                  <a:srgbClr val="0070C0"/>
                </a:solidFill>
              </a:rPr>
              <a:t> </a:t>
            </a:r>
            <a:r>
              <a:rPr lang="es-ES" sz="4400" dirty="0">
                <a:solidFill>
                  <a:srgbClr val="0070C0"/>
                </a:solidFill>
              </a:rPr>
              <a:t>&amp;</a:t>
            </a:r>
            <a:r>
              <a:rPr sz="4400" dirty="0">
                <a:solidFill>
                  <a:srgbClr val="0070C0"/>
                </a:solidFill>
              </a:rPr>
              <a:t> </a:t>
            </a:r>
            <a:r>
              <a:rPr lang="es-ES" sz="4400" dirty="0" err="1">
                <a:solidFill>
                  <a:srgbClr val="0070C0"/>
                </a:solidFill>
              </a:rPr>
              <a:t>L</a:t>
            </a:r>
            <a:r>
              <a:rPr sz="4400" dirty="0" err="1">
                <a:solidFill>
                  <a:srgbClr val="0070C0"/>
                </a:solidFill>
              </a:rPr>
              <a:t>impiacristales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530" y="3138017"/>
            <a:ext cx="1239682" cy="439053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2 CuadroTexto"/>
          <p:cNvSpPr txBox="1"/>
          <p:nvPr/>
        </p:nvSpPr>
        <p:spPr>
          <a:xfrm>
            <a:off x="2213548" y="7744194"/>
            <a:ext cx="168710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MULTIUSOS &amp; LIMPIACRISTALES 750 ml</a:t>
            </a:r>
          </a:p>
        </p:txBody>
      </p:sp>
      <p:sp>
        <p:nvSpPr>
          <p:cNvPr id="279" name="3 CuadroTexto"/>
          <p:cNvSpPr txBox="1"/>
          <p:nvPr/>
        </p:nvSpPr>
        <p:spPr>
          <a:xfrm>
            <a:off x="7048875" y="7739528"/>
            <a:ext cx="173899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VINAGRE  DE LIMPIEZA</a:t>
            </a:r>
          </a:p>
          <a:p>
            <a:r>
              <a:rPr lang="es-ES" dirty="0"/>
              <a:t>MULTIUSOS 1000</a:t>
            </a:r>
            <a:r>
              <a:rPr dirty="0"/>
              <a:t> ml</a:t>
            </a:r>
          </a:p>
        </p:txBody>
      </p:sp>
      <p:sp>
        <p:nvSpPr>
          <p:cNvPr id="13" name="10 CuadroTexto"/>
          <p:cNvSpPr txBox="1"/>
          <p:nvPr/>
        </p:nvSpPr>
        <p:spPr>
          <a:xfrm>
            <a:off x="8894074" y="7739526"/>
            <a:ext cx="1922000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MULTIUSOS DE</a:t>
            </a:r>
          </a:p>
          <a:p>
            <a:r>
              <a:rPr lang="es-ES" dirty="0"/>
              <a:t> VINAGRE CON DETERGENTE 750 ml</a:t>
            </a: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B8A4606D-FDE0-498E-93D0-8E2342FB1E77}"/>
              </a:ext>
            </a:extLst>
          </p:cNvPr>
          <p:cNvSpPr txBox="1"/>
          <p:nvPr/>
        </p:nvSpPr>
        <p:spPr>
          <a:xfrm>
            <a:off x="4791928" y="7739526"/>
            <a:ext cx="173899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VINAGRE  DE LIMPIEZA</a:t>
            </a:r>
          </a:p>
          <a:p>
            <a:r>
              <a:rPr lang="es-ES" dirty="0"/>
              <a:t>MULTIUSOS </a:t>
            </a:r>
            <a:r>
              <a:rPr dirty="0"/>
              <a:t>750 ml</a:t>
            </a:r>
          </a:p>
        </p:txBody>
      </p:sp>
      <p:pic>
        <p:nvPicPr>
          <p:cNvPr id="7170" name="Picture 2" descr="\\Ix2\datos\DOC  ISO 9001\P-1.2-01 D. Grafico\2-ET\1-DISI\HOGAR\1.1 LIMPEZA\1 LIMPIADORES\4 CRISTALES&amp;MULTIUSOS\Spray Multiusos &amp; Limpiacristales 750 ml\2020.02.06\foto\00701 multi &amp; cristal 750ml 2020-02-06-b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30" y="3138017"/>
            <a:ext cx="1838125" cy="43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Ix2\datos\DOC  ISO 9001\P-1.2-01 D. Grafico\2-ET\1-DISI\HOGAR\1.1 LIMPEZA\1 LIMPIADORES\4 CRISTALES&amp;MULTIUSOS\vinag con deter 750ml\2019.06.12\foto\05034 limp vinag con deterg 750ml 2019-06-12baj 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474" y="3234167"/>
            <a:ext cx="1219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D0A7D5-F75C-4118-868E-A9E302FD3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91" y="3129885"/>
            <a:ext cx="1637791" cy="43905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3341262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</a:t>
            </a:r>
            <a:r>
              <a:rPr sz="4400" dirty="0" err="1">
                <a:solidFill>
                  <a:srgbClr val="0070C0"/>
                </a:solidFill>
              </a:rPr>
              <a:t>Limpiadore</a:t>
            </a:r>
            <a:r>
              <a:rPr lang="es-ES" sz="4400" dirty="0">
                <a:solidFill>
                  <a:srgbClr val="0070C0"/>
                </a:solidFill>
              </a:rPr>
              <a:t>s</a:t>
            </a:r>
            <a:r>
              <a:rPr sz="4400" dirty="0">
                <a:solidFill>
                  <a:srgbClr val="0070C0"/>
                </a:solidFill>
              </a:rPr>
              <a:t> </a:t>
            </a:r>
            <a:r>
              <a:rPr lang="es-ES" sz="4400" dirty="0">
                <a:solidFill>
                  <a:srgbClr val="0070C0"/>
                </a:solidFill>
              </a:rPr>
              <a:t>E</a:t>
            </a:r>
            <a:r>
              <a:rPr sz="4400" dirty="0" err="1">
                <a:solidFill>
                  <a:srgbClr val="0070C0"/>
                </a:solidFill>
              </a:rPr>
              <a:t>specíficos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286" name="Picture 2" descr="Picture 2"/>
          <p:cNvPicPr>
            <a:picLocks noChangeAspect="1"/>
          </p:cNvPicPr>
          <p:nvPr/>
        </p:nvPicPr>
        <p:blipFill rotWithShape="1">
          <a:blip r:embed="rId2"/>
          <a:srcRect b="9232"/>
          <a:stretch/>
        </p:blipFill>
        <p:spPr>
          <a:xfrm>
            <a:off x="7951952" y="2728084"/>
            <a:ext cx="2138907" cy="475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2 CuadroTexto"/>
          <p:cNvSpPr txBox="1"/>
          <p:nvPr/>
        </p:nvSpPr>
        <p:spPr>
          <a:xfrm>
            <a:off x="6520136" y="7760145"/>
            <a:ext cx="1277075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JUNTAS Y SUELOS</a:t>
            </a:r>
          </a:p>
          <a:p>
            <a:r>
              <a:rPr lang="es-ES" dirty="0"/>
              <a:t> 500 ml</a:t>
            </a:r>
            <a:endParaRPr dirty="0"/>
          </a:p>
        </p:txBody>
      </p:sp>
      <p:sp>
        <p:nvSpPr>
          <p:cNvPr id="290" name="6 CuadroTexto"/>
          <p:cNvSpPr txBox="1"/>
          <p:nvPr/>
        </p:nvSpPr>
        <p:spPr>
          <a:xfrm>
            <a:off x="8074648" y="7760145"/>
            <a:ext cx="1893513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AGUA DE </a:t>
            </a:r>
            <a:endParaRPr lang="es-ES" dirty="0"/>
          </a:p>
          <a:p>
            <a:r>
              <a:rPr dirty="0"/>
              <a:t>PLANCHA </a:t>
            </a:r>
            <a:endParaRPr lang="es-ES" dirty="0"/>
          </a:p>
          <a:p>
            <a:r>
              <a:rPr dirty="0"/>
              <a:t>1000 ml</a:t>
            </a:r>
          </a:p>
        </p:txBody>
      </p:sp>
      <p:pic>
        <p:nvPicPr>
          <p:cNvPr id="1026" name="Picture 2" descr="\\Ix2\datos\DOC  ISO 9001\P-1.0-02 D. Grafico\2-ET\1-DISI\HOGAR\1.1 LIMPEZA\1 LIMPIADORES\7 OTROS ESPECIFICOS\0.0 FOTO OBS\juntas-suelos\2018.07.11\limp juntas-suelos 500 ml 2018-07-11_baj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31" y="3271517"/>
            <a:ext cx="1405886" cy="421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 Imagen" descr="2 Imagen">
            <a:extLst>
              <a:ext uri="{FF2B5EF4-FFF2-40B4-BE49-F238E27FC236}">
                <a16:creationId xmlns:a16="http://schemas.microsoft.com/office/drawing/2014/main" id="{2962D613-F106-4F0C-BB33-B2BA05D6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276"/>
          <a:stretch>
            <a:fillRect/>
          </a:stretch>
        </p:blipFill>
        <p:spPr>
          <a:xfrm>
            <a:off x="4562731" y="3171826"/>
            <a:ext cx="1828595" cy="4311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3 Imagen" descr="3 Imagen">
            <a:extLst>
              <a:ext uri="{FF2B5EF4-FFF2-40B4-BE49-F238E27FC236}">
                <a16:creationId xmlns:a16="http://schemas.microsoft.com/office/drawing/2014/main" id="{43C1A948-63DA-4F7A-B812-E7D17AF8C3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78" b="6288"/>
          <a:stretch/>
        </p:blipFill>
        <p:spPr>
          <a:xfrm>
            <a:off x="2857700" y="3107612"/>
            <a:ext cx="1828595" cy="434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7 Imagen" descr="7 Imagen">
            <a:extLst>
              <a:ext uri="{FF2B5EF4-FFF2-40B4-BE49-F238E27FC236}">
                <a16:creationId xmlns:a16="http://schemas.microsoft.com/office/drawing/2014/main" id="{161B3B13-730D-433A-92E9-711CF672E9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2263"/>
          <a:stretch>
            <a:fillRect/>
          </a:stretch>
        </p:blipFill>
        <p:spPr>
          <a:xfrm>
            <a:off x="9796131" y="3056172"/>
            <a:ext cx="1932690" cy="4396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 CuadroTexto">
            <a:extLst>
              <a:ext uri="{FF2B5EF4-FFF2-40B4-BE49-F238E27FC236}">
                <a16:creationId xmlns:a16="http://schemas.microsoft.com/office/drawing/2014/main" id="{CA99F208-9DB4-4938-8470-99586A7320ED}"/>
              </a:ext>
            </a:extLst>
          </p:cNvPr>
          <p:cNvSpPr txBox="1"/>
          <p:nvPr/>
        </p:nvSpPr>
        <p:spPr>
          <a:xfrm>
            <a:off x="4634193" y="7745907"/>
            <a:ext cx="1685669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DISUELVE MANCHAS</a:t>
            </a:r>
            <a:endParaRPr lang="es-ES" dirty="0"/>
          </a:p>
          <a:p>
            <a:r>
              <a:rPr lang="es-ES" dirty="0"/>
              <a:t>CON ENZIMAS</a:t>
            </a:r>
            <a:r>
              <a:rPr dirty="0"/>
              <a:t> </a:t>
            </a:r>
            <a:endParaRPr lang="es-ES" dirty="0"/>
          </a:p>
          <a:p>
            <a:r>
              <a:rPr dirty="0"/>
              <a:t>500 ml</a:t>
            </a:r>
          </a:p>
        </p:txBody>
      </p:sp>
      <p:sp>
        <p:nvSpPr>
          <p:cNvPr id="14" name="3 CuadroTexto">
            <a:extLst>
              <a:ext uri="{FF2B5EF4-FFF2-40B4-BE49-F238E27FC236}">
                <a16:creationId xmlns:a16="http://schemas.microsoft.com/office/drawing/2014/main" id="{F10FBB56-EE80-4188-BC9E-B239FBB18611}"/>
              </a:ext>
            </a:extLst>
          </p:cNvPr>
          <p:cNvSpPr txBox="1"/>
          <p:nvPr/>
        </p:nvSpPr>
        <p:spPr>
          <a:xfrm>
            <a:off x="906078" y="7760145"/>
            <a:ext cx="193552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DE </a:t>
            </a:r>
          </a:p>
          <a:p>
            <a:r>
              <a:rPr dirty="0"/>
              <a:t>INOXIDABLES </a:t>
            </a:r>
            <a:endParaRPr lang="es-ES" dirty="0"/>
          </a:p>
          <a:p>
            <a:r>
              <a:rPr dirty="0"/>
              <a:t>500 ml</a:t>
            </a:r>
          </a:p>
        </p:txBody>
      </p:sp>
      <p:sp>
        <p:nvSpPr>
          <p:cNvPr id="15" name="6 CuadroTexto">
            <a:extLst>
              <a:ext uri="{FF2B5EF4-FFF2-40B4-BE49-F238E27FC236}">
                <a16:creationId xmlns:a16="http://schemas.microsoft.com/office/drawing/2014/main" id="{4171E1A8-6B49-488A-8608-F60FF0A1D166}"/>
              </a:ext>
            </a:extLst>
          </p:cNvPr>
          <p:cNvSpPr txBox="1"/>
          <p:nvPr/>
        </p:nvSpPr>
        <p:spPr>
          <a:xfrm>
            <a:off x="3014838" y="7760145"/>
            <a:ext cx="1514317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ABRILLANTADOR</a:t>
            </a:r>
            <a:r>
              <a:rPr lang="es-ES" dirty="0"/>
              <a:t>/ RENOVADOR</a:t>
            </a:r>
            <a:r>
              <a:rPr dirty="0"/>
              <a:t> MUEBLES </a:t>
            </a:r>
            <a:endParaRPr lang="es-ES" dirty="0"/>
          </a:p>
          <a:p>
            <a:r>
              <a:rPr dirty="0"/>
              <a:t>500 ml</a:t>
            </a:r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F7DDABC6-47AD-49B6-AEE7-466693C2A56C}"/>
              </a:ext>
            </a:extLst>
          </p:cNvPr>
          <p:cNvSpPr txBox="1"/>
          <p:nvPr/>
        </p:nvSpPr>
        <p:spPr>
          <a:xfrm>
            <a:off x="9968161" y="7760145"/>
            <a:ext cx="1935522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ESPUMA ACTIVA TAPICERIAS Y ALFOMBRAS </a:t>
            </a:r>
            <a:endParaRPr lang="es-ES" dirty="0"/>
          </a:p>
          <a:p>
            <a:r>
              <a:rPr dirty="0"/>
              <a:t>500 ml</a:t>
            </a:r>
          </a:p>
        </p:txBody>
      </p:sp>
      <p:pic>
        <p:nvPicPr>
          <p:cNvPr id="5122" name="Picture 2" descr="\\Ix2\datos\DOC  ISO 9001\P-1.2-01 D. Grafico\2-ET\1-DISI\HOGAR\1.1 LIMPEZA\1 LIMPIADORES\3 COCINA&amp;GRASA\Spray Inox 500 ml\2019.12.04\FOTO\INOX-1 limp inox spray 500ml 2019-12-04baj 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64" y="3107612"/>
            <a:ext cx="1683237" cy="43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3341262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</a:t>
            </a:r>
            <a:r>
              <a:rPr sz="4400" dirty="0" err="1">
                <a:solidFill>
                  <a:srgbClr val="0070C0"/>
                </a:solidFill>
              </a:rPr>
              <a:t>Líquidos</a:t>
            </a:r>
            <a:r>
              <a:rPr sz="4400" dirty="0">
                <a:solidFill>
                  <a:srgbClr val="0070C0"/>
                </a:solidFill>
              </a:rPr>
              <a:t> Fuertes</a:t>
            </a:r>
          </a:p>
        </p:txBody>
      </p:sp>
      <p:sp>
        <p:nvSpPr>
          <p:cNvPr id="305" name="2 CuadroTexto"/>
          <p:cNvSpPr txBox="1"/>
          <p:nvPr/>
        </p:nvSpPr>
        <p:spPr>
          <a:xfrm>
            <a:off x="3120887" y="7795444"/>
            <a:ext cx="2703443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DE </a:t>
            </a:r>
            <a:r>
              <a:rPr dirty="0"/>
              <a:t>AMONIACO </a:t>
            </a:r>
            <a:r>
              <a:rPr lang="es-ES" dirty="0"/>
              <a:t> </a:t>
            </a:r>
            <a:r>
              <a:rPr lang="es-ES" b="1" dirty="0"/>
              <a:t>QUITA-GRASAS &amp; MANCHAS</a:t>
            </a:r>
          </a:p>
          <a:p>
            <a:r>
              <a:rPr dirty="0"/>
              <a:t>750 ml</a:t>
            </a:r>
          </a:p>
        </p:txBody>
      </p:sp>
      <p:sp>
        <p:nvSpPr>
          <p:cNvPr id="306" name="4 CuadroTexto"/>
          <p:cNvSpPr txBox="1"/>
          <p:nvPr/>
        </p:nvSpPr>
        <p:spPr>
          <a:xfrm>
            <a:off x="6641851" y="7795444"/>
            <a:ext cx="2149721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AMONIACO PERFUM</a:t>
            </a:r>
            <a:r>
              <a:rPr lang="es-ES" dirty="0"/>
              <a:t>ADO </a:t>
            </a:r>
            <a:r>
              <a:rPr lang="es-ES" b="1" dirty="0"/>
              <a:t>CON DETERGENTE</a:t>
            </a:r>
          </a:p>
          <a:p>
            <a:r>
              <a:rPr lang="es-ES" dirty="0"/>
              <a:t>MULTIUSOS</a:t>
            </a:r>
          </a:p>
          <a:p>
            <a:r>
              <a:rPr dirty="0"/>
              <a:t> 1500ml</a:t>
            </a:r>
          </a:p>
        </p:txBody>
      </p:sp>
      <p:pic>
        <p:nvPicPr>
          <p:cNvPr id="6146" name="Picture 2" descr="\\Ix2\datos\DOC  ISO 9001\P-1.2-01 D. Grafico\2-ET\1-DISI\HOGAR\1.1 LIMPEZA\1 LIMPIADORES\5 LIQ. FUERTES\Amoníaco Perfumado 1500 ml\2019.05.29\foto\02293 amoni perf 1500 ml 2019-05-29baj 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18" y="2514600"/>
            <a:ext cx="1482786" cy="514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Ix2\datos\DOC  ISO 9001\P-1.2-01 D. Grafico\2-ET\1-DISI\HOGAR\1.1 LIMPEZA\1 LIMPIADORES\5 LIQ. FUERTES\Amoniaco con detergente 750 ml\2020.01.28\foto\02309 limp amoniaco con deterg 750ml 2020.01.30-b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89" y="3200469"/>
            <a:ext cx="1265237" cy="446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3 CuadroTexto"/>
          <p:cNvSpPr txBox="1"/>
          <p:nvPr/>
        </p:nvSpPr>
        <p:spPr>
          <a:xfrm>
            <a:off x="9086714" y="7754698"/>
            <a:ext cx="1748063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sz="1300" dirty="0"/>
              <a:t>GEL LIMPIADOR HIGIENIZANTE WC POWER FLOR DE CEREZO 1000 ml</a:t>
            </a:r>
          </a:p>
        </p:txBody>
      </p:sp>
      <p:pic>
        <p:nvPicPr>
          <p:cNvPr id="310" name="4 Imagen" descr="4 Imagen"/>
          <p:cNvPicPr>
            <a:picLocks noChangeAspect="1"/>
          </p:cNvPicPr>
          <p:nvPr/>
        </p:nvPicPr>
        <p:blipFill>
          <a:blip r:embed="rId2"/>
          <a:srcRect b="5836"/>
          <a:stretch>
            <a:fillRect/>
          </a:stretch>
        </p:blipFill>
        <p:spPr>
          <a:xfrm>
            <a:off x="9150687" y="2869313"/>
            <a:ext cx="1504090" cy="467838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6 CuadroTexto"/>
          <p:cNvSpPr txBox="1"/>
          <p:nvPr/>
        </p:nvSpPr>
        <p:spPr>
          <a:xfrm>
            <a:off x="1980060" y="7754698"/>
            <a:ext cx="1874055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sz="1300" dirty="0"/>
              <a:t>GEL LIMPIADOR </a:t>
            </a:r>
            <a:r>
              <a:rPr lang="es-ES" sz="1300" dirty="0"/>
              <a:t>HIGIENIZANTE</a:t>
            </a:r>
            <a:r>
              <a:rPr sz="1300" dirty="0"/>
              <a:t>   BAÑO &amp; WC</a:t>
            </a:r>
            <a:r>
              <a:rPr lang="es-ES" sz="1300" dirty="0"/>
              <a:t> </a:t>
            </a:r>
            <a:r>
              <a:rPr sz="1300" dirty="0"/>
              <a:t>1500 ml</a:t>
            </a:r>
          </a:p>
        </p:txBody>
      </p:sp>
      <p:sp>
        <p:nvSpPr>
          <p:cNvPr id="313" name="7 CuadroTexto"/>
          <p:cNvSpPr txBox="1"/>
          <p:nvPr/>
        </p:nvSpPr>
        <p:spPr>
          <a:xfrm>
            <a:off x="5511330" y="7754698"/>
            <a:ext cx="1918169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sz="1300" dirty="0"/>
              <a:t>SPRAY </a:t>
            </a:r>
            <a:r>
              <a:rPr lang="es-ES" sz="1300" dirty="0"/>
              <a:t>DESINFECTANTE </a:t>
            </a:r>
            <a:r>
              <a:rPr sz="1300" dirty="0"/>
              <a:t>DUCHAS</a:t>
            </a:r>
            <a:r>
              <a:rPr lang="es-ES" sz="1300" dirty="0"/>
              <a:t>-</a:t>
            </a:r>
            <a:r>
              <a:rPr sz="1300" dirty="0"/>
              <a:t>BAÑOS </a:t>
            </a:r>
            <a:endParaRPr lang="es-ES" sz="1300" dirty="0"/>
          </a:p>
          <a:p>
            <a:r>
              <a:rPr sz="1300" dirty="0"/>
              <a:t>ANTI</a:t>
            </a:r>
            <a:r>
              <a:rPr lang="es-ES" sz="1300" dirty="0"/>
              <a:t>CAL &amp; ANTI-</a:t>
            </a:r>
            <a:r>
              <a:rPr sz="1300" dirty="0"/>
              <a:t>MOHO 750 ml</a:t>
            </a:r>
          </a:p>
        </p:txBody>
      </p:sp>
      <p:pic>
        <p:nvPicPr>
          <p:cNvPr id="31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060" y="2612766"/>
            <a:ext cx="1874055" cy="493492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1 Título"/>
          <p:cNvSpPr txBox="1"/>
          <p:nvPr/>
        </p:nvSpPr>
        <p:spPr>
          <a:xfrm>
            <a:off x="250475" y="1467872"/>
            <a:ext cx="11408125" cy="135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algn="l" defTabSz="914400">
              <a:defRPr sz="5000">
                <a:solidFill>
                  <a:srgbClr val="797979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</a:t>
            </a:r>
            <a:r>
              <a:rPr sz="4400" dirty="0" err="1">
                <a:solidFill>
                  <a:srgbClr val="0070C0"/>
                </a:solidFill>
              </a:rPr>
              <a:t>Limpiadores</a:t>
            </a:r>
            <a:r>
              <a:rPr sz="4400" dirty="0">
                <a:solidFill>
                  <a:srgbClr val="0070C0"/>
                </a:solidFill>
              </a:rPr>
              <a:t> de </a:t>
            </a:r>
            <a:r>
              <a:rPr sz="4400" dirty="0" err="1">
                <a:solidFill>
                  <a:srgbClr val="0070C0"/>
                </a:solidFill>
              </a:rPr>
              <a:t>Baño</a:t>
            </a:r>
            <a:r>
              <a:rPr sz="4400" dirty="0">
                <a:solidFill>
                  <a:srgbClr val="0070C0"/>
                </a:solidFill>
              </a:rPr>
              <a:t> &amp; WC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A98766-91F0-449B-B82D-88089F2A2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75" y="2689225"/>
            <a:ext cx="1783823" cy="4782011"/>
          </a:xfrm>
          <a:prstGeom prst="rect">
            <a:avLst/>
          </a:prstGeom>
        </p:spPr>
      </p:pic>
      <p:pic>
        <p:nvPicPr>
          <p:cNvPr id="9" name="Picture 2" descr="Ministerio de Sanidad (@sanidadgob) | Twitter">
            <a:extLst>
              <a:ext uri="{FF2B5EF4-FFF2-40B4-BE49-F238E27FC236}">
                <a16:creationId xmlns:a16="http://schemas.microsoft.com/office/drawing/2014/main" id="{A67CF279-EC41-4BC8-9CAC-D924E498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82" y="2458136"/>
            <a:ext cx="1290193" cy="12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E767C5-C949-4C59-AECE-52D4DAC70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35" y="2458135"/>
            <a:ext cx="1290193" cy="12901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ítulo"/>
          <p:cNvSpPr txBox="1">
            <a:spLocks noGrp="1"/>
          </p:cNvSpPr>
          <p:nvPr>
            <p:ph type="title"/>
          </p:nvPr>
        </p:nvSpPr>
        <p:spPr>
          <a:xfrm>
            <a:off x="325647" y="1428248"/>
            <a:ext cx="12801366" cy="874323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B050"/>
                </a:solidFill>
              </a:rPr>
              <a:t>Cocinas - </a:t>
            </a:r>
            <a:r>
              <a:rPr sz="4400" dirty="0" err="1">
                <a:solidFill>
                  <a:srgbClr val="00B050"/>
                </a:solidFill>
              </a:rPr>
              <a:t>Lavavajillas</a:t>
            </a:r>
            <a:r>
              <a:rPr sz="4400" dirty="0">
                <a:solidFill>
                  <a:srgbClr val="00B050"/>
                </a:solidFill>
              </a:rPr>
              <a:t> Man</a:t>
            </a:r>
            <a:r>
              <a:rPr lang="es-ES" sz="4400" dirty="0" err="1">
                <a:solidFill>
                  <a:srgbClr val="00B050"/>
                </a:solidFill>
              </a:rPr>
              <a:t>ual</a:t>
            </a:r>
            <a:endParaRPr sz="4400" dirty="0">
              <a:solidFill>
                <a:srgbClr val="00B050"/>
              </a:solidFill>
            </a:endParaRPr>
          </a:p>
        </p:txBody>
      </p:sp>
      <p:sp>
        <p:nvSpPr>
          <p:cNvPr id="324" name="2 CuadroTexto"/>
          <p:cNvSpPr txBox="1"/>
          <p:nvPr/>
        </p:nvSpPr>
        <p:spPr>
          <a:xfrm>
            <a:off x="677623" y="7758515"/>
            <a:ext cx="165532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VAJILLAS </a:t>
            </a:r>
            <a:endParaRPr lang="es-ES" dirty="0"/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CONCENTRADO</a:t>
            </a:r>
            <a:r>
              <a:rPr lang="es-ES" dirty="0"/>
              <a:t> X3</a:t>
            </a:r>
            <a:r>
              <a:rPr dirty="0"/>
              <a:t> </a:t>
            </a: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600 ml</a:t>
            </a:r>
          </a:p>
        </p:txBody>
      </p:sp>
      <p:sp>
        <p:nvSpPr>
          <p:cNvPr id="329" name="7 CuadroTexto"/>
          <p:cNvSpPr txBox="1"/>
          <p:nvPr/>
        </p:nvSpPr>
        <p:spPr>
          <a:xfrm>
            <a:off x="9993244" y="7824496"/>
            <a:ext cx="1793712" cy="47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VAJILLAS ULTRA</a:t>
            </a: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3000 ml</a:t>
            </a:r>
          </a:p>
        </p:txBody>
      </p:sp>
      <p:sp>
        <p:nvSpPr>
          <p:cNvPr id="10" name="2 CuadroTexto">
            <a:extLst>
              <a:ext uri="{FF2B5EF4-FFF2-40B4-BE49-F238E27FC236}">
                <a16:creationId xmlns:a16="http://schemas.microsoft.com/office/drawing/2014/main" id="{4B89D84E-65DF-4EF5-AC47-C47139F065F2}"/>
              </a:ext>
            </a:extLst>
          </p:cNvPr>
          <p:cNvSpPr txBox="1"/>
          <p:nvPr/>
        </p:nvSpPr>
        <p:spPr>
          <a:xfrm>
            <a:off x="7940572" y="7824496"/>
            <a:ext cx="199878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VAJILLAS </a:t>
            </a:r>
            <a:r>
              <a:rPr lang="es-ES" dirty="0"/>
              <a:t>ULTRA </a:t>
            </a: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1300 ml</a:t>
            </a:r>
            <a:endParaRPr dirty="0"/>
          </a:p>
        </p:txBody>
      </p:sp>
      <p:pic>
        <p:nvPicPr>
          <p:cNvPr id="1026" name="Picture 2" descr="\\Ix2\datos\DOC  ISO 9001\P-0.1 IFS Xtandar\IFS_DISICLIN\FPC-01 G.COMERCIAL_log\0.1 Doc revision\G. Actividad comercial\4. Documentación Técnica\A. LIMPIEZA\1. HOGAR\1.2. VAJILLAS\VAJ-7 -Vajillas manual ultra concentrado 60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3219546"/>
            <a:ext cx="1572303" cy="44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Ix2\datos\DOC  ISO 9001\P-0.1 IFS Xtandar\IFS_DISICLIN\FPC-01 G.COMERCIAL_com\G. Actividad comercial\0.1 Registro\4. Doc. Técnica\A.LIMPIEZA\1.HOGAR\1.2. VAJILLAS\04518 -Vajillas manual con vinagre 1300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589" y="2799488"/>
            <a:ext cx="1655329" cy="50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21A852-DB96-44EF-B4C9-6D75FD020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48" y="3009178"/>
            <a:ext cx="1655329" cy="4699158"/>
          </a:xfrm>
          <a:prstGeom prst="rect">
            <a:avLst/>
          </a:prstGeom>
        </p:spPr>
      </p:pic>
      <p:sp>
        <p:nvSpPr>
          <p:cNvPr id="5" name="2 CuadroTexto">
            <a:extLst>
              <a:ext uri="{FF2B5EF4-FFF2-40B4-BE49-F238E27FC236}">
                <a16:creationId xmlns:a16="http://schemas.microsoft.com/office/drawing/2014/main" id="{3EFFCD18-81A7-4FEA-BC7D-03116BB49BF7}"/>
              </a:ext>
            </a:extLst>
          </p:cNvPr>
          <p:cNvSpPr txBox="1"/>
          <p:nvPr/>
        </p:nvSpPr>
        <p:spPr>
          <a:xfrm>
            <a:off x="6285243" y="7800642"/>
            <a:ext cx="1655329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VAJILLAS </a:t>
            </a:r>
            <a:endParaRPr lang="es-ES" dirty="0"/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CONCENTRADO</a:t>
            </a:r>
            <a:r>
              <a:rPr lang="es-ES" dirty="0"/>
              <a:t> LIMA</a:t>
            </a:r>
            <a:r>
              <a:rPr dirty="0"/>
              <a:t> </a:t>
            </a: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850</a:t>
            </a:r>
            <a:r>
              <a:rPr dirty="0"/>
              <a:t>ml</a:t>
            </a:r>
            <a:r>
              <a:rPr lang="es-ES" dirty="0"/>
              <a:t> + 10% gratis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29DCDC-CF29-4E6B-BFC0-08788D85C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043" y="2856637"/>
            <a:ext cx="2256679" cy="4903709"/>
          </a:xfrm>
          <a:prstGeom prst="rect">
            <a:avLst/>
          </a:prstGeom>
        </p:spPr>
      </p:pic>
      <p:sp>
        <p:nvSpPr>
          <p:cNvPr id="15" name="4 CuadroTexto">
            <a:extLst>
              <a:ext uri="{FF2B5EF4-FFF2-40B4-BE49-F238E27FC236}">
                <a16:creationId xmlns:a16="http://schemas.microsoft.com/office/drawing/2014/main" id="{B5A0EA7C-55A9-445E-ABF3-56B0D6822142}"/>
              </a:ext>
            </a:extLst>
          </p:cNvPr>
          <p:cNvSpPr txBox="1"/>
          <p:nvPr/>
        </p:nvSpPr>
        <p:spPr>
          <a:xfrm>
            <a:off x="2536000" y="7800642"/>
            <a:ext cx="1503155" cy="66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VAJILLAS SUPER</a:t>
            </a:r>
            <a:endParaRPr lang="es-ES" dirty="0"/>
          </a:p>
          <a:p>
            <a:r>
              <a:rPr dirty="0"/>
              <a:t>CONCENTRADO</a:t>
            </a:r>
            <a:endParaRPr lang="es-ES" dirty="0"/>
          </a:p>
          <a:p>
            <a:r>
              <a:rPr dirty="0"/>
              <a:t>600 ml</a:t>
            </a:r>
          </a:p>
        </p:txBody>
      </p:sp>
      <p:sp>
        <p:nvSpPr>
          <p:cNvPr id="16" name="4 CuadroTexto">
            <a:extLst>
              <a:ext uri="{FF2B5EF4-FFF2-40B4-BE49-F238E27FC236}">
                <a16:creationId xmlns:a16="http://schemas.microsoft.com/office/drawing/2014/main" id="{575875F8-14FF-4CAB-A80B-7769D6981A00}"/>
              </a:ext>
            </a:extLst>
          </p:cNvPr>
          <p:cNvSpPr txBox="1"/>
          <p:nvPr/>
        </p:nvSpPr>
        <p:spPr>
          <a:xfrm>
            <a:off x="4512008" y="7824496"/>
            <a:ext cx="1503155" cy="66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VAJILLAS </a:t>
            </a:r>
            <a:r>
              <a:rPr lang="es-ES" dirty="0"/>
              <a:t>DERMO</a:t>
            </a:r>
          </a:p>
          <a:p>
            <a:r>
              <a:rPr dirty="0"/>
              <a:t>CONCENTRADO</a:t>
            </a:r>
            <a:endParaRPr lang="es-ES" dirty="0"/>
          </a:p>
          <a:p>
            <a:r>
              <a:rPr dirty="0"/>
              <a:t>600 ml</a:t>
            </a:r>
          </a:p>
        </p:txBody>
      </p:sp>
      <p:pic>
        <p:nvPicPr>
          <p:cNvPr id="17" name="Picture 2" descr="\\Ix2\datos\DOC  ISO 9001\P-1.2-01 D. Grafico\2-ET\1. Disiclin\A. LIMPIEZA\1. HOGAR\1.2. VAJILLAS\00893 Vajillas Conc Jabo vina manz 600ml\2020.04.21\foto\00893 lavavajillas conc vinag manz 600 ml 2020-04-21.jpg">
            <a:extLst>
              <a:ext uri="{FF2B5EF4-FFF2-40B4-BE49-F238E27FC236}">
                <a16:creationId xmlns:a16="http://schemas.microsoft.com/office/drawing/2014/main" id="{F5744325-85F5-427F-869B-63C1594E4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52" y="4085880"/>
            <a:ext cx="1909253" cy="36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Ix2\datos\DOC  ISO 9001\P-1.2-01 D. Grafico\2-ET\1. Disiclin\A. LIMPIEZA\1. HOGAR\1.2. VAJILLAS\VAJ-9 Vajillas Conc Jabonera 600 ml\2020.04.21\foto\vaj-9 lavavajillas conc 600 ml 2020-04-21.jpg">
            <a:extLst>
              <a:ext uri="{FF2B5EF4-FFF2-40B4-BE49-F238E27FC236}">
                <a16:creationId xmlns:a16="http://schemas.microsoft.com/office/drawing/2014/main" id="{2119825F-572A-4809-BC89-B65A16D78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08" y="4056626"/>
            <a:ext cx="1898728" cy="36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ítulo"/>
          <p:cNvSpPr txBox="1">
            <a:spLocks noGrp="1"/>
          </p:cNvSpPr>
          <p:nvPr>
            <p:ph type="title"/>
          </p:nvPr>
        </p:nvSpPr>
        <p:spPr>
          <a:xfrm>
            <a:off x="342826" y="1363934"/>
            <a:ext cx="9696524" cy="927254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00B050"/>
                </a:solidFill>
              </a:rPr>
              <a:t>Cocinas - </a:t>
            </a:r>
            <a:r>
              <a:rPr sz="4400" dirty="0" err="1">
                <a:solidFill>
                  <a:srgbClr val="00B050"/>
                </a:solidFill>
              </a:rPr>
              <a:t>Lavavajillas</a:t>
            </a:r>
            <a:r>
              <a:rPr sz="4400" dirty="0">
                <a:solidFill>
                  <a:srgbClr val="00B050"/>
                </a:solidFill>
              </a:rPr>
              <a:t> </a:t>
            </a:r>
            <a:r>
              <a:rPr sz="4400" dirty="0" err="1">
                <a:solidFill>
                  <a:srgbClr val="00B050"/>
                </a:solidFill>
              </a:rPr>
              <a:t>Automátic</a:t>
            </a:r>
            <a:r>
              <a:rPr lang="es-ES" sz="4400" dirty="0">
                <a:solidFill>
                  <a:srgbClr val="00B050"/>
                </a:solidFill>
              </a:rPr>
              <a:t>a</a:t>
            </a:r>
            <a:r>
              <a:rPr sz="4400" dirty="0">
                <a:solidFill>
                  <a:srgbClr val="00B050"/>
                </a:solidFill>
              </a:rPr>
              <a:t>s</a:t>
            </a:r>
          </a:p>
        </p:txBody>
      </p:sp>
      <p:pic>
        <p:nvPicPr>
          <p:cNvPr id="341" name="3 Imagen" descr="3 Imagen"/>
          <p:cNvPicPr>
            <a:picLocks noChangeAspect="1"/>
          </p:cNvPicPr>
          <p:nvPr/>
        </p:nvPicPr>
        <p:blipFill rotWithShape="1">
          <a:blip r:embed="rId2"/>
          <a:srcRect b="7773"/>
          <a:stretch/>
        </p:blipFill>
        <p:spPr>
          <a:xfrm>
            <a:off x="6392154" y="3244056"/>
            <a:ext cx="1770325" cy="456645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4 CuadroTexto"/>
          <p:cNvSpPr txBox="1"/>
          <p:nvPr/>
        </p:nvSpPr>
        <p:spPr>
          <a:xfrm>
            <a:off x="6087354" y="7848614"/>
            <a:ext cx="2221499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5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ABRILLANTADOR LAVAVAJILLAS AUTOMATICAS 500 ml</a:t>
            </a:r>
          </a:p>
        </p:txBody>
      </p:sp>
      <p:sp>
        <p:nvSpPr>
          <p:cNvPr id="343" name="5 CuadroTexto"/>
          <p:cNvSpPr txBox="1"/>
          <p:nvPr/>
        </p:nvSpPr>
        <p:spPr>
          <a:xfrm>
            <a:off x="3645054" y="7888715"/>
            <a:ext cx="2221498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5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LAVAVAJILLAS AUTOMATICAS </a:t>
            </a:r>
            <a:r>
              <a:rPr lang="es-ES" dirty="0"/>
              <a:t>TODO EN UNO </a:t>
            </a:r>
            <a:r>
              <a:rPr dirty="0"/>
              <a:t>6</a:t>
            </a:r>
            <a:r>
              <a:rPr lang="es-ES" dirty="0"/>
              <a:t>3</a:t>
            </a:r>
            <a:r>
              <a:rPr dirty="0"/>
              <a:t>0 ml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C4EBB9-A23C-4F05-A511-CF4FD10E9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70" y="3244057"/>
            <a:ext cx="2186780" cy="45664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ítulo"/>
          <p:cNvSpPr txBox="1">
            <a:spLocks noGrp="1"/>
          </p:cNvSpPr>
          <p:nvPr>
            <p:ph type="title"/>
          </p:nvPr>
        </p:nvSpPr>
        <p:spPr>
          <a:xfrm>
            <a:off x="191601" y="1502853"/>
            <a:ext cx="12667149" cy="146939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 defTabSz="554990">
              <a:defRPr sz="5200"/>
            </a:lvl1pPr>
          </a:lstStyle>
          <a:p>
            <a:r>
              <a:rPr lang="es-ES" sz="4400" dirty="0">
                <a:solidFill>
                  <a:srgbClr val="00B050"/>
                </a:solidFill>
              </a:rPr>
              <a:t>Cocinas - </a:t>
            </a:r>
            <a:r>
              <a:rPr lang="es-ES" sz="4400" dirty="0" err="1">
                <a:solidFill>
                  <a:srgbClr val="00B050"/>
                </a:solidFill>
              </a:rPr>
              <a:t>Quitagrasas</a:t>
            </a:r>
            <a:r>
              <a:rPr lang="es-ES" sz="4400" dirty="0">
                <a:solidFill>
                  <a:srgbClr val="00B050"/>
                </a:solidFill>
              </a:rPr>
              <a:t> y </a:t>
            </a:r>
            <a:r>
              <a:rPr lang="es-ES" sz="4400" dirty="0" err="1">
                <a:solidFill>
                  <a:srgbClr val="00B050"/>
                </a:solidFill>
              </a:rPr>
              <a:t>Vitrocerámica</a:t>
            </a:r>
            <a:endParaRPr sz="4400" dirty="0">
              <a:solidFill>
                <a:srgbClr val="00B050"/>
              </a:solidFill>
            </a:endParaRPr>
          </a:p>
        </p:txBody>
      </p:sp>
      <p:sp>
        <p:nvSpPr>
          <p:cNvPr id="346" name="2 CuadroTexto"/>
          <p:cNvSpPr txBox="1"/>
          <p:nvPr/>
        </p:nvSpPr>
        <p:spPr>
          <a:xfrm>
            <a:off x="8339459" y="8051978"/>
            <a:ext cx="1574220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CREMA VITRO</a:t>
            </a:r>
            <a:endParaRPr lang="es-ES" dirty="0"/>
          </a:p>
          <a:p>
            <a:r>
              <a:rPr dirty="0"/>
              <a:t> 500 ml</a:t>
            </a:r>
          </a:p>
        </p:txBody>
      </p:sp>
      <p:sp>
        <p:nvSpPr>
          <p:cNvPr id="348" name="4 CuadroTexto"/>
          <p:cNvSpPr txBox="1"/>
          <p:nvPr/>
        </p:nvSpPr>
        <p:spPr>
          <a:xfrm>
            <a:off x="2342747" y="8053277"/>
            <a:ext cx="4476456" cy="29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QUITAGRASAS CONCENTRADO </a:t>
            </a:r>
            <a:r>
              <a:rPr lang="es-ES" dirty="0"/>
              <a:t>500/</a:t>
            </a:r>
            <a:r>
              <a:rPr dirty="0"/>
              <a:t>750 ml</a:t>
            </a:r>
          </a:p>
        </p:txBody>
      </p:sp>
      <p:pic>
        <p:nvPicPr>
          <p:cNvPr id="350" name="6 Imagen" descr="6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427" y="2933416"/>
            <a:ext cx="1966285" cy="4915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575FC1-8373-4A6C-A865-0C4DD32DB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6"/>
          <a:stretch/>
        </p:blipFill>
        <p:spPr>
          <a:xfrm>
            <a:off x="2371491" y="2987448"/>
            <a:ext cx="1877816" cy="48616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8BB2E6-7AE0-426F-9A9B-BCBF4C457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15" y="2933416"/>
            <a:ext cx="1833695" cy="49157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ítulo"/>
          <p:cNvSpPr txBox="1">
            <a:spLocks noGrp="1"/>
          </p:cNvSpPr>
          <p:nvPr>
            <p:ph type="title"/>
          </p:nvPr>
        </p:nvSpPr>
        <p:spPr>
          <a:xfrm>
            <a:off x="95248" y="1532483"/>
            <a:ext cx="12153901" cy="746601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43991">
              <a:defRPr sz="4100"/>
            </a:lvl1pPr>
          </a:lstStyle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Textil -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Detergente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Líquido</a:t>
            </a:r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 Clásico 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es-E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NOVEDAD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2 CuadroTexto"/>
          <p:cNvSpPr txBox="1"/>
          <p:nvPr/>
        </p:nvSpPr>
        <p:spPr>
          <a:xfrm>
            <a:off x="5417675" y="7704936"/>
            <a:ext cx="2049923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DETERGENTE LIQUIDO</a:t>
            </a:r>
            <a:endParaRPr lang="es-ES" dirty="0"/>
          </a:p>
          <a:p>
            <a:r>
              <a:rPr lang="es-ES" dirty="0"/>
              <a:t>PERFECT 3D</a:t>
            </a:r>
          </a:p>
          <a:p>
            <a:r>
              <a:rPr dirty="0"/>
              <a:t> </a:t>
            </a:r>
            <a:r>
              <a:rPr lang="es-ES" b="1" u="sng" dirty="0"/>
              <a:t>MARSELLA 52 LAV</a:t>
            </a:r>
            <a:endParaRPr b="1" u="sng" dirty="0"/>
          </a:p>
        </p:txBody>
      </p:sp>
      <p:sp>
        <p:nvSpPr>
          <p:cNvPr id="21" name="2 CuadroTexto">
            <a:extLst>
              <a:ext uri="{FF2B5EF4-FFF2-40B4-BE49-F238E27FC236}">
                <a16:creationId xmlns:a16="http://schemas.microsoft.com/office/drawing/2014/main" id="{4ACB5CD1-126D-469E-82D0-EA952580596E}"/>
              </a:ext>
            </a:extLst>
          </p:cNvPr>
          <p:cNvSpPr txBox="1"/>
          <p:nvPr/>
        </p:nvSpPr>
        <p:spPr>
          <a:xfrm>
            <a:off x="2887689" y="7683155"/>
            <a:ext cx="213376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sz="1300" dirty="0"/>
              <a:t>DETERGENTE LIQUID</a:t>
            </a:r>
            <a:r>
              <a:rPr lang="es-ES" sz="1300" dirty="0"/>
              <a:t>O</a:t>
            </a:r>
          </a:p>
          <a:p>
            <a:r>
              <a:rPr lang="es-ES" sz="1300" dirty="0"/>
              <a:t>PERFECT 3D</a:t>
            </a:r>
          </a:p>
          <a:p>
            <a:r>
              <a:rPr sz="1300" dirty="0"/>
              <a:t> </a:t>
            </a:r>
            <a:r>
              <a:rPr lang="es-ES" sz="1300" b="1" u="sng" dirty="0"/>
              <a:t>ALOE VERA 52 LAV</a:t>
            </a:r>
            <a:endParaRPr sz="1300" b="1" u="sng" dirty="0"/>
          </a:p>
        </p:txBody>
      </p:sp>
      <p:sp>
        <p:nvSpPr>
          <p:cNvPr id="24" name="2 CuadroTexto">
            <a:extLst>
              <a:ext uri="{FF2B5EF4-FFF2-40B4-BE49-F238E27FC236}">
                <a16:creationId xmlns:a16="http://schemas.microsoft.com/office/drawing/2014/main" id="{076A428E-A7C8-4511-974F-8D437738979B}"/>
              </a:ext>
            </a:extLst>
          </p:cNvPr>
          <p:cNvSpPr txBox="1"/>
          <p:nvPr/>
        </p:nvSpPr>
        <p:spPr>
          <a:xfrm>
            <a:off x="373900" y="7683155"/>
            <a:ext cx="207973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sz="1300" dirty="0">
                <a:latin typeface="Lato Bold"/>
              </a:rPr>
              <a:t>DETERGENTE LIQUIDO</a:t>
            </a:r>
            <a:endParaRPr lang="es-ES" sz="1300" dirty="0">
              <a:latin typeface="Lato Bold"/>
            </a:endParaRP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300" dirty="0">
                <a:latin typeface="Lato Bold"/>
              </a:rPr>
              <a:t>PERFECT 3D</a:t>
            </a:r>
            <a:endParaRPr sz="1300" dirty="0">
              <a:latin typeface="Lato Bold"/>
            </a:endParaRPr>
          </a:p>
          <a:p>
            <a:pPr defTabSz="914400">
              <a:defRPr sz="1200" b="1">
                <a:solidFill>
                  <a:srgbClr val="79797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sz="1300" u="sng" dirty="0">
                <a:latin typeface="Lato Bold"/>
              </a:rPr>
              <a:t>ACCIÓN TOTAL 52 LAV</a:t>
            </a:r>
            <a:endParaRPr sz="1300" u="sng" dirty="0">
              <a:latin typeface="Lato Bold"/>
            </a:endParaRPr>
          </a:p>
        </p:txBody>
      </p:sp>
      <p:sp>
        <p:nvSpPr>
          <p:cNvPr id="25" name="2 CuadroTexto">
            <a:extLst>
              <a:ext uri="{FF2B5EF4-FFF2-40B4-BE49-F238E27FC236}">
                <a16:creationId xmlns:a16="http://schemas.microsoft.com/office/drawing/2014/main" id="{51469733-1E65-40C4-8563-C3150423E1BF}"/>
              </a:ext>
            </a:extLst>
          </p:cNvPr>
          <p:cNvSpPr txBox="1"/>
          <p:nvPr/>
        </p:nvSpPr>
        <p:spPr>
          <a:xfrm>
            <a:off x="7715251" y="7723986"/>
            <a:ext cx="234101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sz="1300" dirty="0"/>
              <a:t>DETERGENTE LIQUIDO</a:t>
            </a:r>
            <a:endParaRPr lang="es-ES" sz="1300" dirty="0"/>
          </a:p>
          <a:p>
            <a:r>
              <a:rPr lang="es-ES" sz="1300" dirty="0"/>
              <a:t>EXPERT 4D</a:t>
            </a:r>
          </a:p>
          <a:p>
            <a:r>
              <a:rPr sz="1300" dirty="0"/>
              <a:t> </a:t>
            </a:r>
            <a:r>
              <a:rPr lang="es-ES" sz="1300" b="1" u="sng" dirty="0"/>
              <a:t>ROSA MOSQUETA 52 LAV</a:t>
            </a:r>
            <a:endParaRPr sz="1300" b="1" u="sng" dirty="0"/>
          </a:p>
        </p:txBody>
      </p:sp>
      <p:pic>
        <p:nvPicPr>
          <p:cNvPr id="1027" name="Picture 3" descr="\\Ix2\datos\DOC  ISO 9001\P-0.1 IFS Xtandar\IFS_DISICLIN\FPC-01 G.COMERCIAL_com\0.1 Doc revision\G. Actividad comercial\0.1 Registros\4. Documentación Técnica\A. LIMPIEZA\1. HOGAR\1.3. DETERGENTES\01227 -Det. Perfect 3D Acción Total 52 lav -286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6" y="2857678"/>
            <a:ext cx="2392164" cy="463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Ix2\datos\DOC  ISO 9001\P-0.1 IFS Xtandar\IFS_DISICLIN\FPC-01 G.COMERCIAL_com\0.1 Doc revision\G. Actividad comercial\0.1 Registros\4. Documentación Técnica\A. LIMPIEZA\1. HOGAR\1.3. DETERGENTES\01234 -Det. Perfect 3D Marsella 52 lav -2860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96" y="2953106"/>
            <a:ext cx="2355282" cy="45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Ix2\datos\DOC  ISO 9001\P-0.1 IFS Xtandar\IFS_DISICLIN\FPC-01 G.COMERCIAL_com\0.1 Doc revision\G. Actividad comercial\0.1 Registros\4. Documentación Técnica\A. LIMPIEZA\1. HOGAR\1.3. DETERGENTES\01241 -Det. Perfect 3D Aloe Vera 52 lav -2860m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76" y="2895599"/>
            <a:ext cx="2372590" cy="459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Ix2\datos\DOC  ISO 9001\P-0.1 IFS Xtandar\IFS_DISICLIN\FPC-01 G.COMERCIAL_com\0.1 Registro\4. Doc. Técnica\A.LIMPIEZA\1.HOGAR\1.3. DETERGENTES\01258 -Det. Perfect 3D Rosa Mosqueta 52 lav -2860m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13" y="2953106"/>
            <a:ext cx="2355564" cy="45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 CuadroTexto">
            <a:extLst>
              <a:ext uri="{FF2B5EF4-FFF2-40B4-BE49-F238E27FC236}">
                <a16:creationId xmlns:a16="http://schemas.microsoft.com/office/drawing/2014/main" id="{4A00EA94-A7C9-488C-B061-7B22FDF81323}"/>
              </a:ext>
            </a:extLst>
          </p:cNvPr>
          <p:cNvSpPr txBox="1"/>
          <p:nvPr/>
        </p:nvSpPr>
        <p:spPr>
          <a:xfrm>
            <a:off x="10489739" y="7824254"/>
            <a:ext cx="203087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DETERGENTE LIQUIDO</a:t>
            </a:r>
            <a:endParaRPr lang="es-ES" dirty="0"/>
          </a:p>
          <a:p>
            <a:r>
              <a:rPr lang="es-ES" dirty="0"/>
              <a:t>PERFECT 3D</a:t>
            </a:r>
          </a:p>
          <a:p>
            <a:r>
              <a:rPr dirty="0"/>
              <a:t> </a:t>
            </a:r>
            <a:r>
              <a:rPr lang="es-ES" b="1" u="sng" dirty="0"/>
              <a:t>COLORES 52 LAV</a:t>
            </a:r>
            <a:endParaRPr b="1" u="sng" dirty="0"/>
          </a:p>
        </p:txBody>
      </p:sp>
      <p:pic>
        <p:nvPicPr>
          <p:cNvPr id="3" name="Picture 6" descr="\\Ix2\datos\DOC  ISO 9001\P-1.2-01 D. Grafico\2-ET\1. Disiclin\A. LIMPIEZA\1. HOGAR\1.3. DETERGENTES\perfect 3d 52lav 2860ml\01302 colores\2020.04.30\foto\01302 det colores 52lav 2860ml 2020-04-30.jpg">
            <a:extLst>
              <a:ext uri="{FF2B5EF4-FFF2-40B4-BE49-F238E27FC236}">
                <a16:creationId xmlns:a16="http://schemas.microsoft.com/office/drawing/2014/main" id="{43C20394-41D2-4A0F-86AA-9102263D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916" y="2837614"/>
            <a:ext cx="2402520" cy="465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172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ítulo"/>
          <p:cNvSpPr txBox="1">
            <a:spLocks noGrp="1"/>
          </p:cNvSpPr>
          <p:nvPr>
            <p:ph type="title"/>
          </p:nvPr>
        </p:nvSpPr>
        <p:spPr>
          <a:xfrm>
            <a:off x="95248" y="1532483"/>
            <a:ext cx="12153901" cy="746601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43991">
              <a:defRPr sz="4100"/>
            </a:lvl1pPr>
          </a:lstStyle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Textil -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Detergente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Líquido</a:t>
            </a:r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 Especial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es-E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NOVEDAD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2 CuadroTexto"/>
          <p:cNvSpPr txBox="1"/>
          <p:nvPr/>
        </p:nvSpPr>
        <p:spPr>
          <a:xfrm>
            <a:off x="3752298" y="7683155"/>
            <a:ext cx="2049923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DETERGENTE LIQUIDO</a:t>
            </a:r>
            <a:endParaRPr lang="es-ES" dirty="0"/>
          </a:p>
          <a:p>
            <a:r>
              <a:rPr lang="es-ES" dirty="0"/>
              <a:t>PERFECT 3D</a:t>
            </a:r>
          </a:p>
          <a:p>
            <a:r>
              <a:rPr lang="es-ES" b="1" u="sng" dirty="0"/>
              <a:t>HIGIENE TOTAL 52 LAV</a:t>
            </a:r>
            <a:endParaRPr b="1" u="sng" dirty="0"/>
          </a:p>
        </p:txBody>
      </p:sp>
      <p:sp>
        <p:nvSpPr>
          <p:cNvPr id="24" name="2 CuadroTexto">
            <a:extLst>
              <a:ext uri="{FF2B5EF4-FFF2-40B4-BE49-F238E27FC236}">
                <a16:creationId xmlns:a16="http://schemas.microsoft.com/office/drawing/2014/main" id="{076A428E-A7C8-4511-974F-8D437738979B}"/>
              </a:ext>
            </a:extLst>
          </p:cNvPr>
          <p:cNvSpPr txBox="1"/>
          <p:nvPr/>
        </p:nvSpPr>
        <p:spPr>
          <a:xfrm>
            <a:off x="847552" y="7683155"/>
            <a:ext cx="2252379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sz="1300" dirty="0">
                <a:latin typeface="Lato Bold"/>
              </a:rPr>
              <a:t>DETERGENTE LIQUIDO</a:t>
            </a:r>
            <a:endParaRPr lang="es-ES" sz="1300" dirty="0">
              <a:latin typeface="Lato Bold"/>
            </a:endParaRPr>
          </a:p>
          <a:p>
            <a:pPr defTabSz="914400">
              <a:defRPr sz="12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300" dirty="0">
                <a:latin typeface="Lato Bold"/>
              </a:rPr>
              <a:t>PERFECT 3D</a:t>
            </a:r>
            <a:endParaRPr sz="1300" dirty="0">
              <a:latin typeface="Lato Bold"/>
            </a:endParaRPr>
          </a:p>
          <a:p>
            <a:pPr defTabSz="914400">
              <a:defRPr sz="1200" b="1">
                <a:solidFill>
                  <a:srgbClr val="79797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sz="1300" u="sng" dirty="0">
                <a:latin typeface="Lato Bold"/>
              </a:rPr>
              <a:t>OXÍGENO ACTIVO 52 LAV</a:t>
            </a:r>
            <a:endParaRPr sz="1300" u="sng" dirty="0">
              <a:latin typeface="Lato Bold"/>
            </a:endParaRPr>
          </a:p>
        </p:txBody>
      </p:sp>
      <p:sp>
        <p:nvSpPr>
          <p:cNvPr id="25" name="2 CuadroTexto">
            <a:extLst>
              <a:ext uri="{FF2B5EF4-FFF2-40B4-BE49-F238E27FC236}">
                <a16:creationId xmlns:a16="http://schemas.microsoft.com/office/drawing/2014/main" id="{51469733-1E65-40C4-8563-C3150423E1BF}"/>
              </a:ext>
            </a:extLst>
          </p:cNvPr>
          <p:cNvSpPr txBox="1"/>
          <p:nvPr/>
        </p:nvSpPr>
        <p:spPr>
          <a:xfrm>
            <a:off x="6551585" y="7683155"/>
            <a:ext cx="234101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sz="1300" dirty="0"/>
              <a:t>DETERGENTE LIQUIDO</a:t>
            </a:r>
            <a:endParaRPr lang="es-ES" sz="1300" dirty="0"/>
          </a:p>
          <a:p>
            <a:r>
              <a:rPr lang="es-ES" sz="1300" dirty="0"/>
              <a:t>EXPERT 4D</a:t>
            </a:r>
          </a:p>
          <a:p>
            <a:r>
              <a:rPr sz="1300" dirty="0"/>
              <a:t> </a:t>
            </a:r>
            <a:r>
              <a:rPr lang="es-ES" sz="1300" b="1" u="sng" dirty="0"/>
              <a:t>FRESH CONTROL 52 LAV</a:t>
            </a:r>
            <a:endParaRPr sz="1300" b="1" u="sng" dirty="0"/>
          </a:p>
        </p:txBody>
      </p:sp>
      <p:pic>
        <p:nvPicPr>
          <p:cNvPr id="1026" name="Picture 2" descr="\\Ix2\datos\DOC  ISO 9001\P-0.1 IFS Xtandar\IFS_DISICLIN\FPC-01 G.COMERCIAL_com\0.1 Registro\4. Doc. Técnica\A.LIMPIEZA\1.HOGAR\1.3. DETERGENTES\01296 -Det Perect 3D Fresh Control 52 lav -286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28" y="2511446"/>
            <a:ext cx="2493202" cy="484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x2\datos\DOC  ISO 9001\P-0.1 IFS Xtandar\IFS_DISICLIN\FPC-01 G.COMERCIAL_com\0.1 Registro\4. Doc. Técnica\A.LIMPIEZA\1.HOGAR\1.3. DETERGENTES\01265 -Det Perfect 3D Oxígeno Activo 52 lav -2860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52" y="2591701"/>
            <a:ext cx="2454086" cy="47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Ix2\datos\DOC  ISO 9001\P-0.1 IFS Xtandar\IFS_DISICLIN\FPC-01 G.COMERCIAL_com\0.1 Registro\4. Doc. Técnica\A.LIMPIEZA\1.HOGAR\1.3. DETERGENTES\01289 -Det Perfect 3D Hig. Total 52 lav -2860m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93" y="2569920"/>
            <a:ext cx="2454086" cy="47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 CuadroTexto">
            <a:extLst>
              <a:ext uri="{FF2B5EF4-FFF2-40B4-BE49-F238E27FC236}">
                <a16:creationId xmlns:a16="http://schemas.microsoft.com/office/drawing/2014/main" id="{E447C91F-FB96-44C7-AD86-039B62ACFCBB}"/>
              </a:ext>
            </a:extLst>
          </p:cNvPr>
          <p:cNvSpPr txBox="1"/>
          <p:nvPr/>
        </p:nvSpPr>
        <p:spPr>
          <a:xfrm>
            <a:off x="9471383" y="7723986"/>
            <a:ext cx="2268368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sz="1300" dirty="0"/>
              <a:t>DETERGENTE LIQUID</a:t>
            </a:r>
            <a:r>
              <a:rPr lang="es-ES" sz="1300" dirty="0"/>
              <a:t>O</a:t>
            </a:r>
          </a:p>
          <a:p>
            <a:r>
              <a:rPr lang="es-ES" sz="1300" dirty="0"/>
              <a:t>PERFECT 3D</a:t>
            </a:r>
          </a:p>
          <a:p>
            <a:r>
              <a:rPr sz="1300" dirty="0"/>
              <a:t> </a:t>
            </a:r>
            <a:r>
              <a:rPr lang="es-ES" sz="1300" b="1" u="sng" dirty="0"/>
              <a:t>HIPOALERGENICO 52 LAV</a:t>
            </a:r>
            <a:endParaRPr sz="1300" b="1" u="sng" dirty="0"/>
          </a:p>
        </p:txBody>
      </p:sp>
      <p:pic>
        <p:nvPicPr>
          <p:cNvPr id="3" name="Picture 3" descr="\\Ix2\datos\DOC  ISO 9001\P-1.2-01 D. Grafico\2-ET\1. Disiclin\A. LIMPIEZA\1. HOGAR\1.3. DETERGENTES\perfect 3d 52lav 2860ml\01272 hipo\2020.04.30\foto\01272 det hipalerg 52lav 2860ml 2020-04-30.jpg">
            <a:extLst>
              <a:ext uri="{FF2B5EF4-FFF2-40B4-BE49-F238E27FC236}">
                <a16:creationId xmlns:a16="http://schemas.microsoft.com/office/drawing/2014/main" id="{7DF16D21-7B7F-415E-B245-CBAE2E74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61" y="2511445"/>
            <a:ext cx="2498631" cy="48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9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speto medioambiental"/>
          <p:cNvSpPr txBox="1"/>
          <p:nvPr/>
        </p:nvSpPr>
        <p:spPr>
          <a:xfrm>
            <a:off x="715431" y="694266"/>
            <a:ext cx="11099805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6600">
                <a:solidFill>
                  <a:srgbClr val="5E5E5E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t>Respeto medioambiental</a:t>
            </a:r>
          </a:p>
        </p:txBody>
      </p:sp>
      <p:pic>
        <p:nvPicPr>
          <p:cNvPr id="203" name="Línea de conexión" descr="Línea de conexió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326" y="6741552"/>
            <a:ext cx="3181033" cy="165519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Disiclín es consciente del impacto ambiental que genera cualquier actividad industrial, por ese mismo motivo, trabajan para minimizar ese impacto tanto desde la actividad industrial y económica como desde todos los productos.…"/>
          <p:cNvSpPr txBox="1"/>
          <p:nvPr/>
        </p:nvSpPr>
        <p:spPr>
          <a:xfrm>
            <a:off x="715430" y="2640372"/>
            <a:ext cx="8894457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sz="1600" dirty="0">
                <a:latin typeface="+mn-lt"/>
              </a:rPr>
              <a:t>Disiclín es </a:t>
            </a:r>
            <a:r>
              <a:rPr sz="1600" dirty="0" err="1">
                <a:latin typeface="+mn-lt"/>
              </a:rPr>
              <a:t>consciente</a:t>
            </a:r>
            <a:r>
              <a:rPr sz="1600" dirty="0">
                <a:latin typeface="+mn-lt"/>
              </a:rPr>
              <a:t> del </a:t>
            </a:r>
            <a:r>
              <a:rPr sz="1600" dirty="0" err="1">
                <a:latin typeface="+mn-lt"/>
              </a:rPr>
              <a:t>impacto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ambiental</a:t>
            </a:r>
            <a:r>
              <a:rPr sz="1600" dirty="0">
                <a:latin typeface="+mn-lt"/>
              </a:rPr>
              <a:t> que genera </a:t>
            </a:r>
            <a:r>
              <a:rPr sz="1600" dirty="0" err="1">
                <a:latin typeface="+mn-lt"/>
              </a:rPr>
              <a:t>cualquier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actividad</a:t>
            </a:r>
            <a:r>
              <a:rPr sz="1600" dirty="0">
                <a:latin typeface="+mn-lt"/>
              </a:rPr>
              <a:t> industrial, por ese </a:t>
            </a:r>
            <a:r>
              <a:rPr sz="1600" dirty="0" err="1">
                <a:latin typeface="+mn-lt"/>
              </a:rPr>
              <a:t>motivo</a:t>
            </a:r>
            <a:r>
              <a:rPr sz="1600" dirty="0">
                <a:latin typeface="+mn-lt"/>
              </a:rPr>
              <a:t>,</a:t>
            </a:r>
            <a:r>
              <a:rPr lang="es-ES" sz="1600" dirty="0">
                <a:latin typeface="+mn-lt"/>
              </a:rPr>
              <a:t> se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trabaja</a:t>
            </a:r>
            <a:r>
              <a:rPr lang="es-ES" sz="1600" dirty="0">
                <a:latin typeface="+mn-lt"/>
              </a:rPr>
              <a:t> con la mayor responsabilidad social. </a:t>
            </a:r>
            <a:endParaRPr sz="1600" dirty="0">
              <a:latin typeface="+mn-lt"/>
            </a:endParaRPr>
          </a:p>
          <a:p>
            <a:pPr algn="l"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endParaRPr sz="1600" dirty="0">
              <a:latin typeface="+mn-lt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600" dirty="0">
                <a:latin typeface="+mn-lt"/>
              </a:rPr>
              <a:t>*</a:t>
            </a:r>
            <a:r>
              <a:rPr sz="1600" dirty="0">
                <a:latin typeface="+mn-lt"/>
              </a:rPr>
              <a:t>Disiclín </a:t>
            </a:r>
            <a:r>
              <a:rPr sz="1600" b="1" dirty="0">
                <a:latin typeface="+mn-lt"/>
              </a:rPr>
              <a:t>no genera </a:t>
            </a:r>
            <a:r>
              <a:rPr sz="1600" b="1" dirty="0" err="1">
                <a:latin typeface="+mn-lt"/>
              </a:rPr>
              <a:t>aguas</a:t>
            </a:r>
            <a:r>
              <a:rPr sz="1600" b="1" dirty="0">
                <a:latin typeface="+mn-lt"/>
              </a:rPr>
              <a:t> </a:t>
            </a:r>
            <a:r>
              <a:rPr sz="1600" b="1" dirty="0" err="1">
                <a:latin typeface="+mn-lt"/>
              </a:rPr>
              <a:t>residuales</a:t>
            </a:r>
            <a:r>
              <a:rPr lang="es-ES" sz="1600" dirty="0">
                <a:latin typeface="+mn-lt"/>
                <a:sym typeface="Lato Regular"/>
              </a:rPr>
              <a:t>: se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reutiliza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el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agua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limpieza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sus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líneas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lang="es-ES" sz="1600" dirty="0">
                <a:latin typeface="+mn-lt"/>
                <a:ea typeface="Lato Regular"/>
                <a:cs typeface="Lato Regular"/>
                <a:sym typeface="Lato Regular"/>
              </a:rPr>
              <a:t>para evitar 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el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vertido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aguas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con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restos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producto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. </a:t>
            </a:r>
          </a:p>
          <a:p>
            <a:pPr algn="l"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600" dirty="0">
                <a:latin typeface="+mn-lt"/>
              </a:rPr>
              <a:t>*</a:t>
            </a:r>
            <a:r>
              <a:rPr sz="1600" b="1" dirty="0" err="1">
                <a:latin typeface="+mn-lt"/>
              </a:rPr>
              <a:t>Reutiliza</a:t>
            </a:r>
            <a:r>
              <a:rPr lang="es-ES" sz="1600" dirty="0">
                <a:latin typeface="+mn-lt"/>
                <a:sym typeface="Lato Regular"/>
              </a:rPr>
              <a:t>: l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envases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llegan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a las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instalaciones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en </a:t>
            </a:r>
            <a:r>
              <a:rPr lang="es-ES" sz="1600" dirty="0">
                <a:latin typeface="+mn-lt"/>
                <a:ea typeface="Lato Regular"/>
                <a:cs typeface="Lato Regular"/>
                <a:sym typeface="Lato Regular"/>
              </a:rPr>
              <a:t>p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allets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y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bandejas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cartón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.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Estos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materiales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se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retornan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a los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proveedores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para ser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reutilizados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y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así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alargar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su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vida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útil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. </a:t>
            </a:r>
          </a:p>
          <a:p>
            <a:pPr algn="l"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600" dirty="0">
                <a:latin typeface="+mn-lt"/>
              </a:rPr>
              <a:t>*</a:t>
            </a:r>
            <a:r>
              <a:rPr sz="1600" b="1" dirty="0" err="1">
                <a:latin typeface="+mn-lt"/>
              </a:rPr>
              <a:t>Recicla</a:t>
            </a:r>
            <a:r>
              <a:rPr lang="es-ES" sz="1600" dirty="0">
                <a:latin typeface="+mn-lt"/>
                <a:sym typeface="Lato Regular"/>
              </a:rPr>
              <a:t>: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lang="es-ES" sz="1600" dirty="0">
                <a:latin typeface="+mn-lt"/>
                <a:ea typeface="Lato Regular"/>
                <a:cs typeface="Lato Regular"/>
                <a:sym typeface="Lato Regular"/>
              </a:rPr>
              <a:t>d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isponen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un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sistema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recogida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selectiva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residuos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y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está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adherido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al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sistema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recogida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selectiva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ECOEMBES</a:t>
            </a:r>
            <a:r>
              <a:rPr lang="es-ES" sz="1600" dirty="0">
                <a:latin typeface="+mn-lt"/>
                <a:ea typeface="Lato Regular"/>
                <a:cs typeface="Lato Regular"/>
                <a:sym typeface="Lato Regular"/>
              </a:rPr>
              <a:t>.</a:t>
            </a: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600" dirty="0">
                <a:latin typeface="+mn-lt"/>
              </a:rPr>
              <a:t>*</a:t>
            </a:r>
            <a:r>
              <a:rPr sz="1600" b="1" dirty="0" err="1">
                <a:latin typeface="+mn-lt"/>
              </a:rPr>
              <a:t>Reducen</a:t>
            </a:r>
            <a:r>
              <a:rPr sz="1600" dirty="0">
                <a:latin typeface="+mn-lt"/>
              </a:rPr>
              <a:t> </a:t>
            </a:r>
            <a:r>
              <a:rPr lang="es-ES" sz="1600" dirty="0">
                <a:latin typeface="+mn-lt"/>
              </a:rPr>
              <a:t>los</a:t>
            </a:r>
            <a:r>
              <a:rPr sz="1600" dirty="0">
                <a:latin typeface="+mn-lt"/>
              </a:rPr>
              <a:t> </a:t>
            </a:r>
            <a:r>
              <a:rPr sz="1600" dirty="0" err="1">
                <a:latin typeface="+mn-lt"/>
              </a:rPr>
              <a:t>envases</a:t>
            </a:r>
            <a:r>
              <a:rPr lang="es-ES" sz="1600" dirty="0">
                <a:latin typeface="+mn-lt"/>
              </a:rPr>
              <a:t>:</a:t>
            </a:r>
            <a:r>
              <a:rPr sz="1600" dirty="0">
                <a:latin typeface="+mn-lt"/>
              </a:rPr>
              <a:t> </a:t>
            </a:r>
            <a:r>
              <a:rPr lang="es-ES" sz="1600" dirty="0">
                <a:latin typeface="+mn-lt"/>
                <a:sym typeface="Lato Regular"/>
              </a:rPr>
              <a:t>e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l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departamento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packaging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trabaja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para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reducir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la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cantidad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materiales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lang="es-ES" sz="1600" dirty="0">
                <a:latin typeface="+mn-lt"/>
                <a:ea typeface="Lato Regular"/>
                <a:cs typeface="Lato Regular"/>
                <a:sym typeface="Lato Regular"/>
              </a:rPr>
              <a:t>utilizados en la producción de envases y embalajes.</a:t>
            </a: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endParaRPr sz="1600" dirty="0">
              <a:latin typeface="+mn-lt"/>
              <a:ea typeface="Lato Regular"/>
              <a:cs typeface="Lato Regular"/>
              <a:sym typeface="Lato Regular"/>
            </a:endParaRPr>
          </a:p>
          <a:p>
            <a:pPr algn="l">
              <a:defRPr sz="16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El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departamento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I+D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trabaja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para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desarrollar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productos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que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además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de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satisfacer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las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expectativas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los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consumidores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,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estén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formulados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con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materias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lo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más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respetuosas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posibles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 con el medio </a:t>
            </a:r>
            <a:r>
              <a:rPr sz="1600" dirty="0" err="1">
                <a:latin typeface="+mn-lt"/>
                <a:ea typeface="Lato Regular"/>
                <a:cs typeface="Lato Regular"/>
                <a:sym typeface="Lato Regular"/>
              </a:rPr>
              <a:t>ambiente</a:t>
            </a:r>
            <a:r>
              <a:rPr sz="1600" dirty="0">
                <a:latin typeface="+mn-lt"/>
                <a:ea typeface="Lato Regular"/>
                <a:cs typeface="Lato Regular"/>
                <a:sym typeface="Lato Regular"/>
              </a:rPr>
              <a:t>. </a:t>
            </a:r>
          </a:p>
        </p:txBody>
      </p:sp>
      <p:sp>
        <p:nvSpPr>
          <p:cNvPr id="205" name="Árbol"/>
          <p:cNvSpPr/>
          <p:nvPr/>
        </p:nvSpPr>
        <p:spPr>
          <a:xfrm>
            <a:off x="10064360" y="2623748"/>
            <a:ext cx="2559202" cy="3396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99" extrusionOk="0">
                <a:moveTo>
                  <a:pt x="8459" y="0"/>
                </a:moveTo>
                <a:cubicBezTo>
                  <a:pt x="8430" y="17"/>
                  <a:pt x="8385" y="18"/>
                  <a:pt x="8353" y="33"/>
                </a:cubicBezTo>
                <a:cubicBezTo>
                  <a:pt x="8261" y="78"/>
                  <a:pt x="8167" y="149"/>
                  <a:pt x="8141" y="246"/>
                </a:cubicBezTo>
                <a:cubicBezTo>
                  <a:pt x="8125" y="312"/>
                  <a:pt x="8192" y="361"/>
                  <a:pt x="8214" y="402"/>
                </a:cubicBezTo>
                <a:cubicBezTo>
                  <a:pt x="8257" y="487"/>
                  <a:pt x="8232" y="654"/>
                  <a:pt x="8165" y="695"/>
                </a:cubicBezTo>
                <a:cubicBezTo>
                  <a:pt x="7901" y="855"/>
                  <a:pt x="7751" y="471"/>
                  <a:pt x="7483" y="603"/>
                </a:cubicBezTo>
                <a:cubicBezTo>
                  <a:pt x="7292" y="697"/>
                  <a:pt x="7290" y="946"/>
                  <a:pt x="7099" y="1039"/>
                </a:cubicBezTo>
                <a:cubicBezTo>
                  <a:pt x="6900" y="1137"/>
                  <a:pt x="6622" y="966"/>
                  <a:pt x="6475" y="1136"/>
                </a:cubicBezTo>
                <a:cubicBezTo>
                  <a:pt x="6388" y="1235"/>
                  <a:pt x="6463" y="1349"/>
                  <a:pt x="6426" y="1481"/>
                </a:cubicBezTo>
                <a:cubicBezTo>
                  <a:pt x="6398" y="1579"/>
                  <a:pt x="6346" y="1657"/>
                  <a:pt x="6237" y="1689"/>
                </a:cubicBezTo>
                <a:cubicBezTo>
                  <a:pt x="6076" y="1737"/>
                  <a:pt x="5956" y="1644"/>
                  <a:pt x="5848" y="1611"/>
                </a:cubicBezTo>
                <a:cubicBezTo>
                  <a:pt x="5762" y="1585"/>
                  <a:pt x="5646" y="1565"/>
                  <a:pt x="5539" y="1565"/>
                </a:cubicBezTo>
                <a:cubicBezTo>
                  <a:pt x="5464" y="1624"/>
                  <a:pt x="5379" y="1692"/>
                  <a:pt x="5261" y="1714"/>
                </a:cubicBezTo>
                <a:cubicBezTo>
                  <a:pt x="5120" y="1741"/>
                  <a:pt x="4959" y="1677"/>
                  <a:pt x="4863" y="1734"/>
                </a:cubicBezTo>
                <a:cubicBezTo>
                  <a:pt x="4686" y="1785"/>
                  <a:pt x="4799" y="2053"/>
                  <a:pt x="4700" y="2162"/>
                </a:cubicBezTo>
                <a:cubicBezTo>
                  <a:pt x="4661" y="2206"/>
                  <a:pt x="4580" y="2233"/>
                  <a:pt x="4505" y="2247"/>
                </a:cubicBezTo>
                <a:cubicBezTo>
                  <a:pt x="4434" y="2260"/>
                  <a:pt x="4370" y="2236"/>
                  <a:pt x="4327" y="2267"/>
                </a:cubicBezTo>
                <a:cubicBezTo>
                  <a:pt x="4227" y="2294"/>
                  <a:pt x="4275" y="2389"/>
                  <a:pt x="4238" y="2468"/>
                </a:cubicBezTo>
                <a:cubicBezTo>
                  <a:pt x="4191" y="2569"/>
                  <a:pt x="4058" y="2610"/>
                  <a:pt x="3992" y="2695"/>
                </a:cubicBezTo>
                <a:cubicBezTo>
                  <a:pt x="3972" y="2722"/>
                  <a:pt x="3959" y="2770"/>
                  <a:pt x="3986" y="2798"/>
                </a:cubicBezTo>
                <a:cubicBezTo>
                  <a:pt x="4059" y="2958"/>
                  <a:pt x="4397" y="2807"/>
                  <a:pt x="4547" y="2889"/>
                </a:cubicBezTo>
                <a:cubicBezTo>
                  <a:pt x="4665" y="2953"/>
                  <a:pt x="4571" y="3066"/>
                  <a:pt x="4571" y="3175"/>
                </a:cubicBezTo>
                <a:cubicBezTo>
                  <a:pt x="4590" y="3194"/>
                  <a:pt x="4609" y="3215"/>
                  <a:pt x="4628" y="3234"/>
                </a:cubicBezTo>
                <a:cubicBezTo>
                  <a:pt x="4735" y="3298"/>
                  <a:pt x="4862" y="3330"/>
                  <a:pt x="4848" y="3474"/>
                </a:cubicBezTo>
                <a:cubicBezTo>
                  <a:pt x="4803" y="3508"/>
                  <a:pt x="4772" y="3538"/>
                  <a:pt x="4700" y="3552"/>
                </a:cubicBezTo>
                <a:cubicBezTo>
                  <a:pt x="4588" y="3574"/>
                  <a:pt x="4456" y="3531"/>
                  <a:pt x="4376" y="3513"/>
                </a:cubicBezTo>
                <a:cubicBezTo>
                  <a:pt x="4149" y="3464"/>
                  <a:pt x="3817" y="3477"/>
                  <a:pt x="3709" y="3598"/>
                </a:cubicBezTo>
                <a:cubicBezTo>
                  <a:pt x="3589" y="3731"/>
                  <a:pt x="3770" y="3895"/>
                  <a:pt x="3806" y="4012"/>
                </a:cubicBezTo>
                <a:cubicBezTo>
                  <a:pt x="3803" y="4083"/>
                  <a:pt x="3800" y="4155"/>
                  <a:pt x="3798" y="4227"/>
                </a:cubicBezTo>
                <a:cubicBezTo>
                  <a:pt x="3798" y="4294"/>
                  <a:pt x="3826" y="4376"/>
                  <a:pt x="3783" y="4421"/>
                </a:cubicBezTo>
                <a:cubicBezTo>
                  <a:pt x="3753" y="4488"/>
                  <a:pt x="3639" y="4476"/>
                  <a:pt x="3571" y="4512"/>
                </a:cubicBezTo>
                <a:cubicBezTo>
                  <a:pt x="3490" y="4555"/>
                  <a:pt x="3456" y="4628"/>
                  <a:pt x="3342" y="4649"/>
                </a:cubicBezTo>
                <a:cubicBezTo>
                  <a:pt x="3224" y="4671"/>
                  <a:pt x="3170" y="4580"/>
                  <a:pt x="3130" y="4533"/>
                </a:cubicBezTo>
                <a:cubicBezTo>
                  <a:pt x="3063" y="4453"/>
                  <a:pt x="2866" y="4232"/>
                  <a:pt x="2667" y="4272"/>
                </a:cubicBezTo>
                <a:cubicBezTo>
                  <a:pt x="2585" y="4288"/>
                  <a:pt x="2495" y="4332"/>
                  <a:pt x="2463" y="4389"/>
                </a:cubicBezTo>
                <a:cubicBezTo>
                  <a:pt x="2436" y="4437"/>
                  <a:pt x="2457" y="4490"/>
                  <a:pt x="2440" y="4551"/>
                </a:cubicBezTo>
                <a:cubicBezTo>
                  <a:pt x="2417" y="4634"/>
                  <a:pt x="2376" y="4717"/>
                  <a:pt x="2302" y="4759"/>
                </a:cubicBezTo>
                <a:cubicBezTo>
                  <a:pt x="2247" y="4791"/>
                  <a:pt x="2129" y="4814"/>
                  <a:pt x="2033" y="4791"/>
                </a:cubicBezTo>
                <a:cubicBezTo>
                  <a:pt x="1997" y="4783"/>
                  <a:pt x="1939" y="4759"/>
                  <a:pt x="1879" y="4773"/>
                </a:cubicBezTo>
                <a:cubicBezTo>
                  <a:pt x="1806" y="4789"/>
                  <a:pt x="1753" y="4846"/>
                  <a:pt x="1692" y="4876"/>
                </a:cubicBezTo>
                <a:cubicBezTo>
                  <a:pt x="1601" y="4920"/>
                  <a:pt x="1481" y="4931"/>
                  <a:pt x="1398" y="4981"/>
                </a:cubicBezTo>
                <a:cubicBezTo>
                  <a:pt x="1375" y="4994"/>
                  <a:pt x="1368" y="5021"/>
                  <a:pt x="1349" y="5038"/>
                </a:cubicBezTo>
                <a:cubicBezTo>
                  <a:pt x="1349" y="5065"/>
                  <a:pt x="1351" y="5077"/>
                  <a:pt x="1366" y="5091"/>
                </a:cubicBezTo>
                <a:cubicBezTo>
                  <a:pt x="1388" y="5137"/>
                  <a:pt x="1444" y="5134"/>
                  <a:pt x="1497" y="5155"/>
                </a:cubicBezTo>
                <a:cubicBezTo>
                  <a:pt x="1568" y="5183"/>
                  <a:pt x="1616" y="5214"/>
                  <a:pt x="1644" y="5278"/>
                </a:cubicBezTo>
                <a:cubicBezTo>
                  <a:pt x="1655" y="5305"/>
                  <a:pt x="1666" y="5336"/>
                  <a:pt x="1644" y="5363"/>
                </a:cubicBezTo>
                <a:cubicBezTo>
                  <a:pt x="1612" y="5489"/>
                  <a:pt x="1370" y="5457"/>
                  <a:pt x="1317" y="5571"/>
                </a:cubicBezTo>
                <a:cubicBezTo>
                  <a:pt x="1240" y="5737"/>
                  <a:pt x="1504" y="5899"/>
                  <a:pt x="1635" y="5927"/>
                </a:cubicBezTo>
                <a:cubicBezTo>
                  <a:pt x="1749" y="5952"/>
                  <a:pt x="1826" y="5888"/>
                  <a:pt x="1896" y="5870"/>
                </a:cubicBezTo>
                <a:cubicBezTo>
                  <a:pt x="1942" y="5858"/>
                  <a:pt x="1987" y="5868"/>
                  <a:pt x="2033" y="5870"/>
                </a:cubicBezTo>
                <a:cubicBezTo>
                  <a:pt x="2058" y="5885"/>
                  <a:pt x="2083" y="5900"/>
                  <a:pt x="2107" y="5916"/>
                </a:cubicBezTo>
                <a:cubicBezTo>
                  <a:pt x="2185" y="6007"/>
                  <a:pt x="2091" y="6112"/>
                  <a:pt x="2065" y="6195"/>
                </a:cubicBezTo>
                <a:cubicBezTo>
                  <a:pt x="2036" y="6289"/>
                  <a:pt x="2113" y="6333"/>
                  <a:pt x="2131" y="6389"/>
                </a:cubicBezTo>
                <a:cubicBezTo>
                  <a:pt x="2148" y="6444"/>
                  <a:pt x="2094" y="6496"/>
                  <a:pt x="2082" y="6538"/>
                </a:cubicBezTo>
                <a:cubicBezTo>
                  <a:pt x="2071" y="6575"/>
                  <a:pt x="2092" y="6617"/>
                  <a:pt x="2099" y="6643"/>
                </a:cubicBezTo>
                <a:cubicBezTo>
                  <a:pt x="2126" y="6739"/>
                  <a:pt x="2057" y="6824"/>
                  <a:pt x="1993" y="6851"/>
                </a:cubicBezTo>
                <a:cubicBezTo>
                  <a:pt x="1752" y="6952"/>
                  <a:pt x="1622" y="6709"/>
                  <a:pt x="1383" y="6753"/>
                </a:cubicBezTo>
                <a:cubicBezTo>
                  <a:pt x="1248" y="6777"/>
                  <a:pt x="1071" y="6855"/>
                  <a:pt x="1146" y="7018"/>
                </a:cubicBezTo>
                <a:cubicBezTo>
                  <a:pt x="1189" y="7111"/>
                  <a:pt x="1404" y="7301"/>
                  <a:pt x="1601" y="7265"/>
                </a:cubicBezTo>
                <a:cubicBezTo>
                  <a:pt x="1701" y="7246"/>
                  <a:pt x="1839" y="7157"/>
                  <a:pt x="1959" y="7219"/>
                </a:cubicBezTo>
                <a:cubicBezTo>
                  <a:pt x="2115" y="7300"/>
                  <a:pt x="2032" y="7519"/>
                  <a:pt x="2205" y="7578"/>
                </a:cubicBezTo>
                <a:cubicBezTo>
                  <a:pt x="2424" y="7651"/>
                  <a:pt x="2911" y="7641"/>
                  <a:pt x="2895" y="7868"/>
                </a:cubicBezTo>
                <a:cubicBezTo>
                  <a:pt x="2847" y="7904"/>
                  <a:pt x="2819" y="7933"/>
                  <a:pt x="2741" y="7948"/>
                </a:cubicBezTo>
                <a:cubicBezTo>
                  <a:pt x="2601" y="7974"/>
                  <a:pt x="2449" y="7912"/>
                  <a:pt x="2334" y="7953"/>
                </a:cubicBezTo>
                <a:cubicBezTo>
                  <a:pt x="2209" y="7997"/>
                  <a:pt x="2215" y="8167"/>
                  <a:pt x="2016" y="8207"/>
                </a:cubicBezTo>
                <a:cubicBezTo>
                  <a:pt x="1873" y="8235"/>
                  <a:pt x="1783" y="8132"/>
                  <a:pt x="1707" y="8097"/>
                </a:cubicBezTo>
                <a:cubicBezTo>
                  <a:pt x="1603" y="8048"/>
                  <a:pt x="1436" y="8101"/>
                  <a:pt x="1366" y="8142"/>
                </a:cubicBezTo>
                <a:cubicBezTo>
                  <a:pt x="1342" y="8156"/>
                  <a:pt x="1330" y="8183"/>
                  <a:pt x="1309" y="8200"/>
                </a:cubicBezTo>
                <a:cubicBezTo>
                  <a:pt x="1309" y="8219"/>
                  <a:pt x="1309" y="8239"/>
                  <a:pt x="1309" y="8259"/>
                </a:cubicBezTo>
                <a:cubicBezTo>
                  <a:pt x="1336" y="8280"/>
                  <a:pt x="1353" y="8312"/>
                  <a:pt x="1383" y="8330"/>
                </a:cubicBezTo>
                <a:cubicBezTo>
                  <a:pt x="1433" y="8359"/>
                  <a:pt x="1598" y="8433"/>
                  <a:pt x="1521" y="8513"/>
                </a:cubicBezTo>
                <a:cubicBezTo>
                  <a:pt x="1467" y="8639"/>
                  <a:pt x="1114" y="8542"/>
                  <a:pt x="1048" y="8693"/>
                </a:cubicBezTo>
                <a:cubicBezTo>
                  <a:pt x="995" y="8755"/>
                  <a:pt x="1063" y="8845"/>
                  <a:pt x="1097" y="8881"/>
                </a:cubicBezTo>
                <a:cubicBezTo>
                  <a:pt x="1138" y="8924"/>
                  <a:pt x="1275" y="8996"/>
                  <a:pt x="1334" y="9032"/>
                </a:cubicBezTo>
                <a:cubicBezTo>
                  <a:pt x="1438" y="9094"/>
                  <a:pt x="1502" y="9186"/>
                  <a:pt x="1586" y="9265"/>
                </a:cubicBezTo>
                <a:cubicBezTo>
                  <a:pt x="1587" y="9412"/>
                  <a:pt x="1433" y="9383"/>
                  <a:pt x="1326" y="9441"/>
                </a:cubicBezTo>
                <a:cubicBezTo>
                  <a:pt x="1238" y="9489"/>
                  <a:pt x="1190" y="9573"/>
                  <a:pt x="1082" y="9610"/>
                </a:cubicBezTo>
                <a:cubicBezTo>
                  <a:pt x="989" y="9642"/>
                  <a:pt x="848" y="9610"/>
                  <a:pt x="756" y="9642"/>
                </a:cubicBezTo>
                <a:cubicBezTo>
                  <a:pt x="728" y="9732"/>
                  <a:pt x="793" y="9772"/>
                  <a:pt x="813" y="9855"/>
                </a:cubicBezTo>
                <a:cubicBezTo>
                  <a:pt x="837" y="9954"/>
                  <a:pt x="717" y="10040"/>
                  <a:pt x="782" y="10141"/>
                </a:cubicBezTo>
                <a:cubicBezTo>
                  <a:pt x="836" y="10226"/>
                  <a:pt x="962" y="10210"/>
                  <a:pt x="1091" y="10239"/>
                </a:cubicBezTo>
                <a:cubicBezTo>
                  <a:pt x="1164" y="10260"/>
                  <a:pt x="1236" y="10281"/>
                  <a:pt x="1309" y="10303"/>
                </a:cubicBezTo>
                <a:cubicBezTo>
                  <a:pt x="1361" y="10313"/>
                  <a:pt x="1458" y="10305"/>
                  <a:pt x="1497" y="10298"/>
                </a:cubicBezTo>
                <a:cubicBezTo>
                  <a:pt x="1563" y="10294"/>
                  <a:pt x="1627" y="10289"/>
                  <a:pt x="1692" y="10284"/>
                </a:cubicBezTo>
                <a:cubicBezTo>
                  <a:pt x="1773" y="10268"/>
                  <a:pt x="1865" y="10243"/>
                  <a:pt x="1944" y="10225"/>
                </a:cubicBezTo>
                <a:cubicBezTo>
                  <a:pt x="2121" y="10186"/>
                  <a:pt x="2333" y="10172"/>
                  <a:pt x="2408" y="10291"/>
                </a:cubicBezTo>
                <a:cubicBezTo>
                  <a:pt x="2419" y="10308"/>
                  <a:pt x="2437" y="10354"/>
                  <a:pt x="2423" y="10388"/>
                </a:cubicBezTo>
                <a:cubicBezTo>
                  <a:pt x="2393" y="10463"/>
                  <a:pt x="2281" y="10510"/>
                  <a:pt x="2196" y="10545"/>
                </a:cubicBezTo>
                <a:cubicBezTo>
                  <a:pt x="2041" y="10610"/>
                  <a:pt x="1692" y="10709"/>
                  <a:pt x="1601" y="10810"/>
                </a:cubicBezTo>
                <a:cubicBezTo>
                  <a:pt x="1487" y="10937"/>
                  <a:pt x="1624" y="11126"/>
                  <a:pt x="1383" y="11174"/>
                </a:cubicBezTo>
                <a:cubicBezTo>
                  <a:pt x="1127" y="11225"/>
                  <a:pt x="1060" y="10918"/>
                  <a:pt x="782" y="10986"/>
                </a:cubicBezTo>
                <a:cubicBezTo>
                  <a:pt x="747" y="10994"/>
                  <a:pt x="704" y="11015"/>
                  <a:pt x="676" y="11032"/>
                </a:cubicBezTo>
                <a:cubicBezTo>
                  <a:pt x="608" y="11072"/>
                  <a:pt x="552" y="11164"/>
                  <a:pt x="530" y="11238"/>
                </a:cubicBezTo>
                <a:cubicBezTo>
                  <a:pt x="498" y="11344"/>
                  <a:pt x="549" y="11426"/>
                  <a:pt x="487" y="11505"/>
                </a:cubicBezTo>
                <a:cubicBezTo>
                  <a:pt x="446" y="11557"/>
                  <a:pt x="365" y="11603"/>
                  <a:pt x="284" y="11622"/>
                </a:cubicBezTo>
                <a:cubicBezTo>
                  <a:pt x="199" y="11642"/>
                  <a:pt x="112" y="11633"/>
                  <a:pt x="57" y="11674"/>
                </a:cubicBezTo>
                <a:cubicBezTo>
                  <a:pt x="24" y="11700"/>
                  <a:pt x="-26" y="11764"/>
                  <a:pt x="17" y="11810"/>
                </a:cubicBezTo>
                <a:cubicBezTo>
                  <a:pt x="47" y="11877"/>
                  <a:pt x="152" y="11887"/>
                  <a:pt x="235" y="11914"/>
                </a:cubicBezTo>
                <a:cubicBezTo>
                  <a:pt x="347" y="11951"/>
                  <a:pt x="499" y="11999"/>
                  <a:pt x="553" y="12083"/>
                </a:cubicBezTo>
                <a:cubicBezTo>
                  <a:pt x="646" y="12230"/>
                  <a:pt x="405" y="12289"/>
                  <a:pt x="455" y="12440"/>
                </a:cubicBezTo>
                <a:cubicBezTo>
                  <a:pt x="493" y="12551"/>
                  <a:pt x="631" y="12594"/>
                  <a:pt x="684" y="12694"/>
                </a:cubicBezTo>
                <a:cubicBezTo>
                  <a:pt x="718" y="12759"/>
                  <a:pt x="716" y="12836"/>
                  <a:pt x="782" y="12875"/>
                </a:cubicBezTo>
                <a:cubicBezTo>
                  <a:pt x="881" y="12933"/>
                  <a:pt x="1183" y="12885"/>
                  <a:pt x="1317" y="12861"/>
                </a:cubicBezTo>
                <a:cubicBezTo>
                  <a:pt x="1458" y="12837"/>
                  <a:pt x="1621" y="12875"/>
                  <a:pt x="1650" y="12946"/>
                </a:cubicBezTo>
                <a:cubicBezTo>
                  <a:pt x="1669" y="12967"/>
                  <a:pt x="1661" y="12982"/>
                  <a:pt x="1658" y="13012"/>
                </a:cubicBezTo>
                <a:cubicBezTo>
                  <a:pt x="1638" y="13029"/>
                  <a:pt x="1626" y="13056"/>
                  <a:pt x="1601" y="13069"/>
                </a:cubicBezTo>
                <a:cubicBezTo>
                  <a:pt x="1485" y="13132"/>
                  <a:pt x="1300" y="13128"/>
                  <a:pt x="1171" y="13181"/>
                </a:cubicBezTo>
                <a:cubicBezTo>
                  <a:pt x="1068" y="13223"/>
                  <a:pt x="984" y="13292"/>
                  <a:pt x="871" y="13330"/>
                </a:cubicBezTo>
                <a:cubicBezTo>
                  <a:pt x="732" y="13375"/>
                  <a:pt x="478" y="13423"/>
                  <a:pt x="544" y="13602"/>
                </a:cubicBezTo>
                <a:cubicBezTo>
                  <a:pt x="586" y="13713"/>
                  <a:pt x="766" y="13736"/>
                  <a:pt x="805" y="13849"/>
                </a:cubicBezTo>
                <a:cubicBezTo>
                  <a:pt x="841" y="13952"/>
                  <a:pt x="704" y="14022"/>
                  <a:pt x="782" y="14116"/>
                </a:cubicBezTo>
                <a:cubicBezTo>
                  <a:pt x="893" y="14249"/>
                  <a:pt x="1304" y="14157"/>
                  <a:pt x="1375" y="14322"/>
                </a:cubicBezTo>
                <a:cubicBezTo>
                  <a:pt x="1451" y="14403"/>
                  <a:pt x="1338" y="14495"/>
                  <a:pt x="1286" y="14537"/>
                </a:cubicBezTo>
                <a:cubicBezTo>
                  <a:pt x="1158" y="14637"/>
                  <a:pt x="867" y="14805"/>
                  <a:pt x="985" y="15030"/>
                </a:cubicBezTo>
                <a:cubicBezTo>
                  <a:pt x="1034" y="15123"/>
                  <a:pt x="1204" y="15206"/>
                  <a:pt x="1383" y="15147"/>
                </a:cubicBezTo>
                <a:cubicBezTo>
                  <a:pt x="1445" y="15127"/>
                  <a:pt x="1492" y="15082"/>
                  <a:pt x="1546" y="15056"/>
                </a:cubicBezTo>
                <a:cubicBezTo>
                  <a:pt x="1601" y="15029"/>
                  <a:pt x="1664" y="15018"/>
                  <a:pt x="1701" y="14978"/>
                </a:cubicBezTo>
                <a:cubicBezTo>
                  <a:pt x="1740" y="14936"/>
                  <a:pt x="1766" y="14882"/>
                  <a:pt x="1822" y="14855"/>
                </a:cubicBezTo>
                <a:cubicBezTo>
                  <a:pt x="1866" y="14832"/>
                  <a:pt x="1919" y="14840"/>
                  <a:pt x="1976" y="14843"/>
                </a:cubicBezTo>
                <a:cubicBezTo>
                  <a:pt x="2012" y="14870"/>
                  <a:pt x="2061" y="14888"/>
                  <a:pt x="2082" y="14927"/>
                </a:cubicBezTo>
                <a:cubicBezTo>
                  <a:pt x="2126" y="15008"/>
                  <a:pt x="2106" y="15080"/>
                  <a:pt x="2205" y="15115"/>
                </a:cubicBezTo>
                <a:cubicBezTo>
                  <a:pt x="2262" y="15128"/>
                  <a:pt x="2317" y="15141"/>
                  <a:pt x="2374" y="15154"/>
                </a:cubicBezTo>
                <a:cubicBezTo>
                  <a:pt x="2528" y="15182"/>
                  <a:pt x="2685" y="15064"/>
                  <a:pt x="2766" y="15211"/>
                </a:cubicBezTo>
                <a:cubicBezTo>
                  <a:pt x="2805" y="15281"/>
                  <a:pt x="2763" y="15373"/>
                  <a:pt x="2789" y="15458"/>
                </a:cubicBezTo>
                <a:cubicBezTo>
                  <a:pt x="2827" y="15580"/>
                  <a:pt x="2987" y="15649"/>
                  <a:pt x="2847" y="15796"/>
                </a:cubicBezTo>
                <a:cubicBezTo>
                  <a:pt x="2783" y="15863"/>
                  <a:pt x="2619" y="15863"/>
                  <a:pt x="2569" y="15940"/>
                </a:cubicBezTo>
                <a:cubicBezTo>
                  <a:pt x="2495" y="16055"/>
                  <a:pt x="2618" y="16206"/>
                  <a:pt x="2709" y="16238"/>
                </a:cubicBezTo>
                <a:cubicBezTo>
                  <a:pt x="2909" y="16309"/>
                  <a:pt x="3149" y="16155"/>
                  <a:pt x="3359" y="16226"/>
                </a:cubicBezTo>
                <a:cubicBezTo>
                  <a:pt x="3504" y="16274"/>
                  <a:pt x="3571" y="16386"/>
                  <a:pt x="3774" y="16375"/>
                </a:cubicBezTo>
                <a:cubicBezTo>
                  <a:pt x="3801" y="16353"/>
                  <a:pt x="3841" y="16340"/>
                  <a:pt x="3863" y="16315"/>
                </a:cubicBezTo>
                <a:cubicBezTo>
                  <a:pt x="3898" y="16278"/>
                  <a:pt x="3921" y="16231"/>
                  <a:pt x="3969" y="16206"/>
                </a:cubicBezTo>
                <a:cubicBezTo>
                  <a:pt x="4036" y="16170"/>
                  <a:pt x="4135" y="16164"/>
                  <a:pt x="4204" y="16134"/>
                </a:cubicBezTo>
                <a:cubicBezTo>
                  <a:pt x="4278" y="16102"/>
                  <a:pt x="4392" y="16051"/>
                  <a:pt x="4490" y="16107"/>
                </a:cubicBezTo>
                <a:cubicBezTo>
                  <a:pt x="4612" y="16178"/>
                  <a:pt x="4587" y="16368"/>
                  <a:pt x="4717" y="16432"/>
                </a:cubicBezTo>
                <a:cubicBezTo>
                  <a:pt x="4898" y="16522"/>
                  <a:pt x="5087" y="16369"/>
                  <a:pt x="5270" y="16413"/>
                </a:cubicBezTo>
                <a:cubicBezTo>
                  <a:pt x="5423" y="16451"/>
                  <a:pt x="5447" y="16597"/>
                  <a:pt x="5613" y="16628"/>
                </a:cubicBezTo>
                <a:cubicBezTo>
                  <a:pt x="5738" y="16652"/>
                  <a:pt x="5900" y="16478"/>
                  <a:pt x="5971" y="16432"/>
                </a:cubicBezTo>
                <a:cubicBezTo>
                  <a:pt x="6009" y="16407"/>
                  <a:pt x="6096" y="16366"/>
                  <a:pt x="6157" y="16400"/>
                </a:cubicBezTo>
                <a:cubicBezTo>
                  <a:pt x="6472" y="16448"/>
                  <a:pt x="6063" y="16968"/>
                  <a:pt x="6392" y="17037"/>
                </a:cubicBezTo>
                <a:cubicBezTo>
                  <a:pt x="6492" y="17059"/>
                  <a:pt x="6591" y="16999"/>
                  <a:pt x="6653" y="16978"/>
                </a:cubicBezTo>
                <a:cubicBezTo>
                  <a:pt x="6726" y="16959"/>
                  <a:pt x="6800" y="16938"/>
                  <a:pt x="6873" y="16919"/>
                </a:cubicBezTo>
                <a:cubicBezTo>
                  <a:pt x="7017" y="16869"/>
                  <a:pt x="7108" y="16785"/>
                  <a:pt x="7191" y="16686"/>
                </a:cubicBezTo>
                <a:cubicBezTo>
                  <a:pt x="7250" y="16615"/>
                  <a:pt x="7379" y="16451"/>
                  <a:pt x="7563" y="16491"/>
                </a:cubicBezTo>
                <a:cubicBezTo>
                  <a:pt x="7741" y="16530"/>
                  <a:pt x="7780" y="16745"/>
                  <a:pt x="7873" y="16855"/>
                </a:cubicBezTo>
                <a:cubicBezTo>
                  <a:pt x="7913" y="16902"/>
                  <a:pt x="7983" y="16971"/>
                  <a:pt x="8108" y="16946"/>
                </a:cubicBezTo>
                <a:cubicBezTo>
                  <a:pt x="8208" y="16926"/>
                  <a:pt x="8261" y="16844"/>
                  <a:pt x="8307" y="16762"/>
                </a:cubicBezTo>
                <a:cubicBezTo>
                  <a:pt x="8811" y="17200"/>
                  <a:pt x="9645" y="17976"/>
                  <a:pt x="9645" y="17976"/>
                </a:cubicBezTo>
                <a:cubicBezTo>
                  <a:pt x="9645" y="17976"/>
                  <a:pt x="9976" y="18231"/>
                  <a:pt x="9976" y="18562"/>
                </a:cubicBezTo>
                <a:cubicBezTo>
                  <a:pt x="9976" y="19024"/>
                  <a:pt x="9976" y="19718"/>
                  <a:pt x="9976" y="19945"/>
                </a:cubicBezTo>
                <a:cubicBezTo>
                  <a:pt x="9976" y="20728"/>
                  <a:pt x="9275" y="21597"/>
                  <a:pt x="9275" y="21597"/>
                </a:cubicBezTo>
                <a:cubicBezTo>
                  <a:pt x="9275" y="21597"/>
                  <a:pt x="12156" y="21599"/>
                  <a:pt x="12312" y="21599"/>
                </a:cubicBezTo>
                <a:cubicBezTo>
                  <a:pt x="12136" y="21598"/>
                  <a:pt x="11551" y="20437"/>
                  <a:pt x="11551" y="19800"/>
                </a:cubicBezTo>
                <a:cubicBezTo>
                  <a:pt x="11551" y="19712"/>
                  <a:pt x="11551" y="19149"/>
                  <a:pt x="11551" y="18439"/>
                </a:cubicBezTo>
                <a:cubicBezTo>
                  <a:pt x="11551" y="18313"/>
                  <a:pt x="12770" y="17328"/>
                  <a:pt x="13727" y="16613"/>
                </a:cubicBezTo>
                <a:cubicBezTo>
                  <a:pt x="13783" y="16676"/>
                  <a:pt x="13849" y="16735"/>
                  <a:pt x="13907" y="16763"/>
                </a:cubicBezTo>
                <a:cubicBezTo>
                  <a:pt x="14005" y="16812"/>
                  <a:pt x="14097" y="16760"/>
                  <a:pt x="14159" y="16725"/>
                </a:cubicBezTo>
                <a:cubicBezTo>
                  <a:pt x="14245" y="16674"/>
                  <a:pt x="14295" y="16594"/>
                  <a:pt x="14387" y="16550"/>
                </a:cubicBezTo>
                <a:cubicBezTo>
                  <a:pt x="14448" y="16522"/>
                  <a:pt x="14510" y="16524"/>
                  <a:pt x="14591" y="16510"/>
                </a:cubicBezTo>
                <a:cubicBezTo>
                  <a:pt x="14611" y="16506"/>
                  <a:pt x="14663" y="16499"/>
                  <a:pt x="14697" y="16505"/>
                </a:cubicBezTo>
                <a:cubicBezTo>
                  <a:pt x="14793" y="16523"/>
                  <a:pt x="14859" y="16557"/>
                  <a:pt x="14883" y="16633"/>
                </a:cubicBezTo>
                <a:cubicBezTo>
                  <a:pt x="14913" y="16728"/>
                  <a:pt x="14829" y="16803"/>
                  <a:pt x="14908" y="16880"/>
                </a:cubicBezTo>
                <a:cubicBezTo>
                  <a:pt x="14952" y="16923"/>
                  <a:pt x="15088" y="16931"/>
                  <a:pt x="15169" y="16907"/>
                </a:cubicBezTo>
                <a:cubicBezTo>
                  <a:pt x="15293" y="16870"/>
                  <a:pt x="15350" y="16788"/>
                  <a:pt x="15444" y="16731"/>
                </a:cubicBezTo>
                <a:cubicBezTo>
                  <a:pt x="15470" y="16716"/>
                  <a:pt x="15502" y="16709"/>
                  <a:pt x="15527" y="16692"/>
                </a:cubicBezTo>
                <a:cubicBezTo>
                  <a:pt x="15645" y="16695"/>
                  <a:pt x="15851" y="16792"/>
                  <a:pt x="15883" y="16862"/>
                </a:cubicBezTo>
                <a:cubicBezTo>
                  <a:pt x="15908" y="16916"/>
                  <a:pt x="15860" y="16974"/>
                  <a:pt x="15883" y="17037"/>
                </a:cubicBezTo>
                <a:cubicBezTo>
                  <a:pt x="15904" y="17100"/>
                  <a:pt x="15992" y="17149"/>
                  <a:pt x="16071" y="17166"/>
                </a:cubicBezTo>
                <a:cubicBezTo>
                  <a:pt x="16166" y="17186"/>
                  <a:pt x="16249" y="17147"/>
                  <a:pt x="16298" y="17127"/>
                </a:cubicBezTo>
                <a:cubicBezTo>
                  <a:pt x="16471" y="17055"/>
                  <a:pt x="16644" y="16922"/>
                  <a:pt x="16713" y="16770"/>
                </a:cubicBezTo>
                <a:cubicBezTo>
                  <a:pt x="16744" y="16702"/>
                  <a:pt x="16713" y="16598"/>
                  <a:pt x="16747" y="16530"/>
                </a:cubicBezTo>
                <a:cubicBezTo>
                  <a:pt x="16797" y="16427"/>
                  <a:pt x="16984" y="16405"/>
                  <a:pt x="17062" y="16322"/>
                </a:cubicBezTo>
                <a:cubicBezTo>
                  <a:pt x="17111" y="16271"/>
                  <a:pt x="17151" y="16189"/>
                  <a:pt x="17234" y="16167"/>
                </a:cubicBezTo>
                <a:cubicBezTo>
                  <a:pt x="17325" y="16117"/>
                  <a:pt x="17412" y="16236"/>
                  <a:pt x="17486" y="16251"/>
                </a:cubicBezTo>
                <a:cubicBezTo>
                  <a:pt x="17591" y="16273"/>
                  <a:pt x="17682" y="16172"/>
                  <a:pt x="17778" y="16231"/>
                </a:cubicBezTo>
                <a:cubicBezTo>
                  <a:pt x="17922" y="16272"/>
                  <a:pt x="17836" y="16455"/>
                  <a:pt x="17967" y="16491"/>
                </a:cubicBezTo>
                <a:cubicBezTo>
                  <a:pt x="18062" y="16544"/>
                  <a:pt x="18188" y="16456"/>
                  <a:pt x="18225" y="16413"/>
                </a:cubicBezTo>
                <a:cubicBezTo>
                  <a:pt x="18369" y="16247"/>
                  <a:pt x="18056" y="15975"/>
                  <a:pt x="18299" y="15856"/>
                </a:cubicBezTo>
                <a:cubicBezTo>
                  <a:pt x="18497" y="15758"/>
                  <a:pt x="18746" y="15898"/>
                  <a:pt x="18975" y="15856"/>
                </a:cubicBezTo>
                <a:cubicBezTo>
                  <a:pt x="19040" y="15843"/>
                  <a:pt x="19096" y="15820"/>
                  <a:pt x="19144" y="15796"/>
                </a:cubicBezTo>
                <a:cubicBezTo>
                  <a:pt x="19197" y="15770"/>
                  <a:pt x="19246" y="15756"/>
                  <a:pt x="19267" y="15705"/>
                </a:cubicBezTo>
                <a:cubicBezTo>
                  <a:pt x="19276" y="15694"/>
                  <a:pt x="19276" y="15674"/>
                  <a:pt x="19276" y="15654"/>
                </a:cubicBezTo>
                <a:cubicBezTo>
                  <a:pt x="19224" y="15611"/>
                  <a:pt x="19177" y="15554"/>
                  <a:pt x="19096" y="15536"/>
                </a:cubicBezTo>
                <a:cubicBezTo>
                  <a:pt x="19001" y="15515"/>
                  <a:pt x="18914" y="15560"/>
                  <a:pt x="18829" y="15536"/>
                </a:cubicBezTo>
                <a:cubicBezTo>
                  <a:pt x="18781" y="15522"/>
                  <a:pt x="18759" y="15487"/>
                  <a:pt x="18723" y="15465"/>
                </a:cubicBezTo>
                <a:cubicBezTo>
                  <a:pt x="18697" y="15298"/>
                  <a:pt x="18775" y="15326"/>
                  <a:pt x="18852" y="15225"/>
                </a:cubicBezTo>
                <a:cubicBezTo>
                  <a:pt x="18884" y="15184"/>
                  <a:pt x="18876" y="15123"/>
                  <a:pt x="18901" y="15076"/>
                </a:cubicBezTo>
                <a:cubicBezTo>
                  <a:pt x="18939" y="15004"/>
                  <a:pt x="19021" y="14960"/>
                  <a:pt x="19047" y="14875"/>
                </a:cubicBezTo>
                <a:cubicBezTo>
                  <a:pt x="19079" y="14769"/>
                  <a:pt x="18936" y="14676"/>
                  <a:pt x="18909" y="14596"/>
                </a:cubicBezTo>
                <a:cubicBezTo>
                  <a:pt x="18878" y="14505"/>
                  <a:pt x="18986" y="14364"/>
                  <a:pt x="19038" y="14336"/>
                </a:cubicBezTo>
                <a:cubicBezTo>
                  <a:pt x="19188" y="14255"/>
                  <a:pt x="19464" y="14397"/>
                  <a:pt x="19648" y="14290"/>
                </a:cubicBezTo>
                <a:cubicBezTo>
                  <a:pt x="19715" y="14251"/>
                  <a:pt x="19748" y="14181"/>
                  <a:pt x="19797" y="14128"/>
                </a:cubicBezTo>
                <a:cubicBezTo>
                  <a:pt x="19848" y="14071"/>
                  <a:pt x="19948" y="14048"/>
                  <a:pt x="20000" y="13992"/>
                </a:cubicBezTo>
                <a:cubicBezTo>
                  <a:pt x="20082" y="13905"/>
                  <a:pt x="20098" y="13852"/>
                  <a:pt x="20284" y="13862"/>
                </a:cubicBezTo>
                <a:cubicBezTo>
                  <a:pt x="20307" y="13881"/>
                  <a:pt x="20345" y="13891"/>
                  <a:pt x="20364" y="13913"/>
                </a:cubicBezTo>
                <a:cubicBezTo>
                  <a:pt x="20405" y="13957"/>
                  <a:pt x="20436" y="14034"/>
                  <a:pt x="20470" y="14082"/>
                </a:cubicBezTo>
                <a:cubicBezTo>
                  <a:pt x="20504" y="14089"/>
                  <a:pt x="20534" y="14111"/>
                  <a:pt x="20584" y="14102"/>
                </a:cubicBezTo>
                <a:cubicBezTo>
                  <a:pt x="20716" y="14079"/>
                  <a:pt x="20958" y="13991"/>
                  <a:pt x="20911" y="13835"/>
                </a:cubicBezTo>
                <a:cubicBezTo>
                  <a:pt x="20883" y="13746"/>
                  <a:pt x="20730" y="13595"/>
                  <a:pt x="20633" y="13563"/>
                </a:cubicBezTo>
                <a:cubicBezTo>
                  <a:pt x="20514" y="13523"/>
                  <a:pt x="20416" y="13551"/>
                  <a:pt x="20356" y="13460"/>
                </a:cubicBezTo>
                <a:cubicBezTo>
                  <a:pt x="20335" y="13428"/>
                  <a:pt x="20327" y="13375"/>
                  <a:pt x="20341" y="13336"/>
                </a:cubicBezTo>
                <a:cubicBezTo>
                  <a:pt x="20376" y="13237"/>
                  <a:pt x="20469" y="13174"/>
                  <a:pt x="20576" y="13135"/>
                </a:cubicBezTo>
                <a:cubicBezTo>
                  <a:pt x="20664" y="13103"/>
                  <a:pt x="20760" y="13095"/>
                  <a:pt x="20796" y="13024"/>
                </a:cubicBezTo>
                <a:cubicBezTo>
                  <a:pt x="20849" y="12922"/>
                  <a:pt x="20717" y="12799"/>
                  <a:pt x="20779" y="12726"/>
                </a:cubicBezTo>
                <a:cubicBezTo>
                  <a:pt x="20805" y="12612"/>
                  <a:pt x="21085" y="12606"/>
                  <a:pt x="21211" y="12564"/>
                </a:cubicBezTo>
                <a:cubicBezTo>
                  <a:pt x="21300" y="12534"/>
                  <a:pt x="21324" y="12488"/>
                  <a:pt x="21381" y="12433"/>
                </a:cubicBezTo>
                <a:cubicBezTo>
                  <a:pt x="21375" y="12253"/>
                  <a:pt x="21127" y="12307"/>
                  <a:pt x="21146" y="12095"/>
                </a:cubicBezTo>
                <a:cubicBezTo>
                  <a:pt x="21181" y="12068"/>
                  <a:pt x="21204" y="12029"/>
                  <a:pt x="21243" y="12006"/>
                </a:cubicBezTo>
                <a:cubicBezTo>
                  <a:pt x="21334" y="11951"/>
                  <a:pt x="21358" y="11930"/>
                  <a:pt x="21430" y="11862"/>
                </a:cubicBezTo>
                <a:cubicBezTo>
                  <a:pt x="21431" y="11683"/>
                  <a:pt x="21194" y="11716"/>
                  <a:pt x="21048" y="11654"/>
                </a:cubicBezTo>
                <a:cubicBezTo>
                  <a:pt x="21015" y="11640"/>
                  <a:pt x="21000" y="11610"/>
                  <a:pt x="20974" y="11590"/>
                </a:cubicBezTo>
                <a:cubicBezTo>
                  <a:pt x="20974" y="11572"/>
                  <a:pt x="20974" y="11555"/>
                  <a:pt x="20974" y="11537"/>
                </a:cubicBezTo>
                <a:cubicBezTo>
                  <a:pt x="21002" y="11514"/>
                  <a:pt x="21021" y="11484"/>
                  <a:pt x="21057" y="11466"/>
                </a:cubicBezTo>
                <a:cubicBezTo>
                  <a:pt x="21168" y="11413"/>
                  <a:pt x="21322" y="11415"/>
                  <a:pt x="21423" y="11356"/>
                </a:cubicBezTo>
                <a:cubicBezTo>
                  <a:pt x="21495" y="11315"/>
                  <a:pt x="21574" y="11174"/>
                  <a:pt x="21504" y="11083"/>
                </a:cubicBezTo>
                <a:cubicBezTo>
                  <a:pt x="21448" y="11009"/>
                  <a:pt x="21318" y="10959"/>
                  <a:pt x="21203" y="10934"/>
                </a:cubicBezTo>
                <a:cubicBezTo>
                  <a:pt x="20983" y="10886"/>
                  <a:pt x="20840" y="11005"/>
                  <a:pt x="20690" y="11044"/>
                </a:cubicBezTo>
                <a:cubicBezTo>
                  <a:pt x="20593" y="11057"/>
                  <a:pt x="20496" y="11070"/>
                  <a:pt x="20398" y="11083"/>
                </a:cubicBezTo>
                <a:cubicBezTo>
                  <a:pt x="20326" y="11101"/>
                  <a:pt x="20194" y="11158"/>
                  <a:pt x="20089" y="11121"/>
                </a:cubicBezTo>
                <a:cubicBezTo>
                  <a:pt x="20051" y="11108"/>
                  <a:pt x="20039" y="11075"/>
                  <a:pt x="20015" y="11050"/>
                </a:cubicBezTo>
                <a:cubicBezTo>
                  <a:pt x="20022" y="10894"/>
                  <a:pt x="20237" y="10890"/>
                  <a:pt x="20332" y="10804"/>
                </a:cubicBezTo>
                <a:cubicBezTo>
                  <a:pt x="20396" y="10746"/>
                  <a:pt x="20378" y="10623"/>
                  <a:pt x="20430" y="10557"/>
                </a:cubicBezTo>
                <a:cubicBezTo>
                  <a:pt x="20491" y="10479"/>
                  <a:pt x="20614" y="10442"/>
                  <a:pt x="20682" y="10369"/>
                </a:cubicBezTo>
                <a:cubicBezTo>
                  <a:pt x="20800" y="10242"/>
                  <a:pt x="20905" y="9931"/>
                  <a:pt x="20756" y="9765"/>
                </a:cubicBezTo>
                <a:cubicBezTo>
                  <a:pt x="20696" y="9699"/>
                  <a:pt x="20530" y="9623"/>
                  <a:pt x="20356" y="9654"/>
                </a:cubicBezTo>
                <a:cubicBezTo>
                  <a:pt x="20278" y="9668"/>
                  <a:pt x="20170" y="9709"/>
                  <a:pt x="20063" y="9688"/>
                </a:cubicBezTo>
                <a:cubicBezTo>
                  <a:pt x="19964" y="9668"/>
                  <a:pt x="19869" y="9604"/>
                  <a:pt x="19820" y="9544"/>
                </a:cubicBezTo>
                <a:cubicBezTo>
                  <a:pt x="19804" y="9524"/>
                  <a:pt x="19805" y="9498"/>
                  <a:pt x="19788" y="9480"/>
                </a:cubicBezTo>
                <a:cubicBezTo>
                  <a:pt x="19802" y="9355"/>
                  <a:pt x="19965" y="9347"/>
                  <a:pt x="20063" y="9290"/>
                </a:cubicBezTo>
                <a:cubicBezTo>
                  <a:pt x="20154" y="9238"/>
                  <a:pt x="20162" y="9145"/>
                  <a:pt x="20210" y="9057"/>
                </a:cubicBezTo>
                <a:cubicBezTo>
                  <a:pt x="20248" y="8987"/>
                  <a:pt x="20323" y="8927"/>
                  <a:pt x="20349" y="8849"/>
                </a:cubicBezTo>
                <a:cubicBezTo>
                  <a:pt x="20367" y="8796"/>
                  <a:pt x="20338" y="8733"/>
                  <a:pt x="20315" y="8707"/>
                </a:cubicBezTo>
                <a:cubicBezTo>
                  <a:pt x="20282" y="8669"/>
                  <a:pt x="20121" y="8573"/>
                  <a:pt x="20023" y="8590"/>
                </a:cubicBezTo>
                <a:cubicBezTo>
                  <a:pt x="19929" y="8607"/>
                  <a:pt x="19800" y="8655"/>
                  <a:pt x="19682" y="8616"/>
                </a:cubicBezTo>
                <a:cubicBezTo>
                  <a:pt x="19551" y="8572"/>
                  <a:pt x="19540" y="8435"/>
                  <a:pt x="19396" y="8408"/>
                </a:cubicBezTo>
                <a:cubicBezTo>
                  <a:pt x="19339" y="8397"/>
                  <a:pt x="19267" y="8425"/>
                  <a:pt x="19227" y="8435"/>
                </a:cubicBezTo>
                <a:cubicBezTo>
                  <a:pt x="19110" y="8463"/>
                  <a:pt x="18998" y="8489"/>
                  <a:pt x="18884" y="8513"/>
                </a:cubicBezTo>
                <a:cubicBezTo>
                  <a:pt x="18798" y="8530"/>
                  <a:pt x="18647" y="8510"/>
                  <a:pt x="18680" y="8421"/>
                </a:cubicBezTo>
                <a:cubicBezTo>
                  <a:pt x="18716" y="8326"/>
                  <a:pt x="18917" y="8321"/>
                  <a:pt x="19015" y="8272"/>
                </a:cubicBezTo>
                <a:cubicBezTo>
                  <a:pt x="19101" y="8230"/>
                  <a:pt x="19177" y="8169"/>
                  <a:pt x="19276" y="8136"/>
                </a:cubicBezTo>
                <a:cubicBezTo>
                  <a:pt x="19349" y="8123"/>
                  <a:pt x="19421" y="8110"/>
                  <a:pt x="19494" y="8097"/>
                </a:cubicBezTo>
                <a:cubicBezTo>
                  <a:pt x="19560" y="8069"/>
                  <a:pt x="19588" y="7998"/>
                  <a:pt x="19648" y="7966"/>
                </a:cubicBezTo>
                <a:cubicBezTo>
                  <a:pt x="19707" y="7935"/>
                  <a:pt x="19811" y="7945"/>
                  <a:pt x="19869" y="7914"/>
                </a:cubicBezTo>
                <a:cubicBezTo>
                  <a:pt x="19919" y="7887"/>
                  <a:pt x="19939" y="7825"/>
                  <a:pt x="19974" y="7786"/>
                </a:cubicBezTo>
                <a:cubicBezTo>
                  <a:pt x="20058" y="7694"/>
                  <a:pt x="20177" y="7675"/>
                  <a:pt x="20178" y="7512"/>
                </a:cubicBezTo>
                <a:cubicBezTo>
                  <a:pt x="20145" y="7485"/>
                  <a:pt x="20127" y="7450"/>
                  <a:pt x="20080" y="7434"/>
                </a:cubicBezTo>
                <a:cubicBezTo>
                  <a:pt x="19906" y="7374"/>
                  <a:pt x="19754" y="7417"/>
                  <a:pt x="19771" y="7214"/>
                </a:cubicBezTo>
                <a:cubicBezTo>
                  <a:pt x="19797" y="7193"/>
                  <a:pt x="19815" y="7158"/>
                  <a:pt x="19845" y="7141"/>
                </a:cubicBezTo>
                <a:cubicBezTo>
                  <a:pt x="19901" y="7111"/>
                  <a:pt x="19996" y="7097"/>
                  <a:pt x="20055" y="7070"/>
                </a:cubicBezTo>
                <a:cubicBezTo>
                  <a:pt x="20096" y="6931"/>
                  <a:pt x="19905" y="6922"/>
                  <a:pt x="19797" y="6862"/>
                </a:cubicBezTo>
                <a:cubicBezTo>
                  <a:pt x="19769" y="6847"/>
                  <a:pt x="19755" y="6817"/>
                  <a:pt x="19731" y="6798"/>
                </a:cubicBezTo>
                <a:cubicBezTo>
                  <a:pt x="19732" y="6640"/>
                  <a:pt x="19875" y="6495"/>
                  <a:pt x="20000" y="6435"/>
                </a:cubicBezTo>
                <a:cubicBezTo>
                  <a:pt x="20065" y="6403"/>
                  <a:pt x="20143" y="6397"/>
                  <a:pt x="20203" y="6364"/>
                </a:cubicBezTo>
                <a:cubicBezTo>
                  <a:pt x="20250" y="6338"/>
                  <a:pt x="20345" y="6239"/>
                  <a:pt x="20284" y="6174"/>
                </a:cubicBezTo>
                <a:cubicBezTo>
                  <a:pt x="20236" y="6070"/>
                  <a:pt x="20002" y="6150"/>
                  <a:pt x="19894" y="6096"/>
                </a:cubicBezTo>
                <a:cubicBezTo>
                  <a:pt x="19759" y="6029"/>
                  <a:pt x="19842" y="5898"/>
                  <a:pt x="19763" y="5804"/>
                </a:cubicBezTo>
                <a:cubicBezTo>
                  <a:pt x="19685" y="5712"/>
                  <a:pt x="19435" y="5747"/>
                  <a:pt x="19348" y="5662"/>
                </a:cubicBezTo>
                <a:cubicBezTo>
                  <a:pt x="19286" y="5601"/>
                  <a:pt x="19328" y="5473"/>
                  <a:pt x="19324" y="5376"/>
                </a:cubicBezTo>
                <a:cubicBezTo>
                  <a:pt x="19322" y="5322"/>
                  <a:pt x="19289" y="5260"/>
                  <a:pt x="19333" y="5221"/>
                </a:cubicBezTo>
                <a:cubicBezTo>
                  <a:pt x="19369" y="5147"/>
                  <a:pt x="19504" y="5176"/>
                  <a:pt x="19608" y="5155"/>
                </a:cubicBezTo>
                <a:cubicBezTo>
                  <a:pt x="19732" y="5129"/>
                  <a:pt x="19829" y="5087"/>
                  <a:pt x="19886" y="5006"/>
                </a:cubicBezTo>
                <a:cubicBezTo>
                  <a:pt x="19908" y="4973"/>
                  <a:pt x="19942" y="4888"/>
                  <a:pt x="19900" y="4844"/>
                </a:cubicBezTo>
                <a:cubicBezTo>
                  <a:pt x="19856" y="4743"/>
                  <a:pt x="19645" y="4794"/>
                  <a:pt x="19600" y="4661"/>
                </a:cubicBezTo>
                <a:cubicBezTo>
                  <a:pt x="19559" y="4540"/>
                  <a:pt x="19793" y="4409"/>
                  <a:pt x="19706" y="4220"/>
                </a:cubicBezTo>
                <a:cubicBezTo>
                  <a:pt x="19669" y="4140"/>
                  <a:pt x="19571" y="4119"/>
                  <a:pt x="19494" y="4071"/>
                </a:cubicBezTo>
                <a:cubicBezTo>
                  <a:pt x="19311" y="4076"/>
                  <a:pt x="19342" y="4233"/>
                  <a:pt x="19178" y="4259"/>
                </a:cubicBezTo>
                <a:cubicBezTo>
                  <a:pt x="19016" y="4284"/>
                  <a:pt x="18946" y="4083"/>
                  <a:pt x="18812" y="4057"/>
                </a:cubicBezTo>
                <a:cubicBezTo>
                  <a:pt x="18693" y="4034"/>
                  <a:pt x="18536" y="4154"/>
                  <a:pt x="18428" y="4078"/>
                </a:cubicBezTo>
                <a:cubicBezTo>
                  <a:pt x="18300" y="4042"/>
                  <a:pt x="18371" y="3914"/>
                  <a:pt x="18331" y="3806"/>
                </a:cubicBezTo>
                <a:cubicBezTo>
                  <a:pt x="18320" y="3777"/>
                  <a:pt x="18291" y="3756"/>
                  <a:pt x="18274" y="3733"/>
                </a:cubicBezTo>
                <a:cubicBezTo>
                  <a:pt x="18073" y="3697"/>
                  <a:pt x="17900" y="3831"/>
                  <a:pt x="17818" y="3934"/>
                </a:cubicBezTo>
                <a:cubicBezTo>
                  <a:pt x="17747" y="4025"/>
                  <a:pt x="17715" y="4124"/>
                  <a:pt x="17543" y="4117"/>
                </a:cubicBezTo>
                <a:cubicBezTo>
                  <a:pt x="17504" y="4086"/>
                  <a:pt x="17455" y="4066"/>
                  <a:pt x="17429" y="4025"/>
                </a:cubicBezTo>
                <a:cubicBezTo>
                  <a:pt x="17175" y="3638"/>
                  <a:pt x="17816" y="3597"/>
                  <a:pt x="17950" y="3363"/>
                </a:cubicBezTo>
                <a:cubicBezTo>
                  <a:pt x="18043" y="3198"/>
                  <a:pt x="17875" y="3120"/>
                  <a:pt x="17844" y="2999"/>
                </a:cubicBezTo>
                <a:cubicBezTo>
                  <a:pt x="17832" y="2953"/>
                  <a:pt x="17869" y="2904"/>
                  <a:pt x="17884" y="2876"/>
                </a:cubicBezTo>
                <a:cubicBezTo>
                  <a:pt x="17926" y="2796"/>
                  <a:pt x="17963" y="2687"/>
                  <a:pt x="17909" y="2603"/>
                </a:cubicBezTo>
                <a:cubicBezTo>
                  <a:pt x="17892" y="2575"/>
                  <a:pt x="17877" y="2547"/>
                  <a:pt x="17844" y="2532"/>
                </a:cubicBezTo>
                <a:cubicBezTo>
                  <a:pt x="17709" y="2474"/>
                  <a:pt x="17609" y="2576"/>
                  <a:pt x="17552" y="2624"/>
                </a:cubicBezTo>
                <a:cubicBezTo>
                  <a:pt x="17512" y="2657"/>
                  <a:pt x="17458" y="2687"/>
                  <a:pt x="17397" y="2701"/>
                </a:cubicBezTo>
                <a:cubicBezTo>
                  <a:pt x="17350" y="2713"/>
                  <a:pt x="17317" y="2708"/>
                  <a:pt x="17283" y="2727"/>
                </a:cubicBezTo>
                <a:cubicBezTo>
                  <a:pt x="17212" y="2767"/>
                  <a:pt x="17207" y="2853"/>
                  <a:pt x="17111" y="2876"/>
                </a:cubicBezTo>
                <a:cubicBezTo>
                  <a:pt x="17078" y="2894"/>
                  <a:pt x="17010" y="2890"/>
                  <a:pt x="16973" y="2876"/>
                </a:cubicBezTo>
                <a:cubicBezTo>
                  <a:pt x="16909" y="2850"/>
                  <a:pt x="16868" y="2791"/>
                  <a:pt x="16795" y="2772"/>
                </a:cubicBezTo>
                <a:cubicBezTo>
                  <a:pt x="16728" y="2770"/>
                  <a:pt x="16660" y="2768"/>
                  <a:pt x="16592" y="2766"/>
                </a:cubicBezTo>
                <a:cubicBezTo>
                  <a:pt x="16545" y="2756"/>
                  <a:pt x="16513" y="2732"/>
                  <a:pt x="16478" y="2713"/>
                </a:cubicBezTo>
                <a:cubicBezTo>
                  <a:pt x="16451" y="2618"/>
                  <a:pt x="16475" y="2530"/>
                  <a:pt x="16526" y="2461"/>
                </a:cubicBezTo>
                <a:cubicBezTo>
                  <a:pt x="16559" y="2418"/>
                  <a:pt x="16625" y="2348"/>
                  <a:pt x="16584" y="2267"/>
                </a:cubicBezTo>
                <a:cubicBezTo>
                  <a:pt x="16547" y="2194"/>
                  <a:pt x="16449" y="2144"/>
                  <a:pt x="16346" y="2123"/>
                </a:cubicBezTo>
                <a:cubicBezTo>
                  <a:pt x="16283" y="2110"/>
                  <a:pt x="16232" y="2121"/>
                  <a:pt x="16185" y="2098"/>
                </a:cubicBezTo>
                <a:cubicBezTo>
                  <a:pt x="16118" y="2065"/>
                  <a:pt x="16116" y="2001"/>
                  <a:pt x="16080" y="1942"/>
                </a:cubicBezTo>
                <a:cubicBezTo>
                  <a:pt x="16012" y="1834"/>
                  <a:pt x="15839" y="1731"/>
                  <a:pt x="15982" y="1584"/>
                </a:cubicBezTo>
                <a:cubicBezTo>
                  <a:pt x="16067" y="1497"/>
                  <a:pt x="16221" y="1541"/>
                  <a:pt x="16315" y="1488"/>
                </a:cubicBezTo>
                <a:cubicBezTo>
                  <a:pt x="16329" y="1479"/>
                  <a:pt x="16334" y="1459"/>
                  <a:pt x="16346" y="1449"/>
                </a:cubicBezTo>
                <a:cubicBezTo>
                  <a:pt x="16345" y="1308"/>
                  <a:pt x="16182" y="1228"/>
                  <a:pt x="16071" y="1170"/>
                </a:cubicBezTo>
                <a:cubicBezTo>
                  <a:pt x="16035" y="1151"/>
                  <a:pt x="15973" y="1108"/>
                  <a:pt x="15900" y="1124"/>
                </a:cubicBezTo>
                <a:cubicBezTo>
                  <a:pt x="15810" y="1143"/>
                  <a:pt x="15768" y="1215"/>
                  <a:pt x="15679" y="1234"/>
                </a:cubicBezTo>
                <a:cubicBezTo>
                  <a:pt x="15543" y="1263"/>
                  <a:pt x="15377" y="1155"/>
                  <a:pt x="15224" y="1156"/>
                </a:cubicBezTo>
                <a:cubicBezTo>
                  <a:pt x="15203" y="1173"/>
                  <a:pt x="15170" y="1182"/>
                  <a:pt x="15152" y="1202"/>
                </a:cubicBezTo>
                <a:cubicBezTo>
                  <a:pt x="15113" y="1245"/>
                  <a:pt x="15093" y="1302"/>
                  <a:pt x="15038" y="1332"/>
                </a:cubicBezTo>
                <a:cubicBezTo>
                  <a:pt x="15005" y="1349"/>
                  <a:pt x="14944" y="1355"/>
                  <a:pt x="14900" y="1344"/>
                </a:cubicBezTo>
                <a:cubicBezTo>
                  <a:pt x="14721" y="1297"/>
                  <a:pt x="14723" y="1134"/>
                  <a:pt x="14786" y="994"/>
                </a:cubicBezTo>
                <a:cubicBezTo>
                  <a:pt x="14798" y="967"/>
                  <a:pt x="14816" y="916"/>
                  <a:pt x="14802" y="877"/>
                </a:cubicBezTo>
                <a:cubicBezTo>
                  <a:pt x="14781" y="815"/>
                  <a:pt x="14716" y="751"/>
                  <a:pt x="14680" y="695"/>
                </a:cubicBezTo>
                <a:cubicBezTo>
                  <a:pt x="14616" y="597"/>
                  <a:pt x="14568" y="511"/>
                  <a:pt x="14445" y="461"/>
                </a:cubicBezTo>
                <a:cubicBezTo>
                  <a:pt x="14405" y="446"/>
                  <a:pt x="14318" y="428"/>
                  <a:pt x="14273" y="454"/>
                </a:cubicBezTo>
                <a:cubicBezTo>
                  <a:pt x="14150" y="490"/>
                  <a:pt x="14245" y="677"/>
                  <a:pt x="14087" y="715"/>
                </a:cubicBezTo>
                <a:cubicBezTo>
                  <a:pt x="14039" y="740"/>
                  <a:pt x="13955" y="721"/>
                  <a:pt x="13915" y="701"/>
                </a:cubicBezTo>
                <a:cubicBezTo>
                  <a:pt x="13864" y="676"/>
                  <a:pt x="13828" y="629"/>
                  <a:pt x="13777" y="603"/>
                </a:cubicBezTo>
                <a:cubicBezTo>
                  <a:pt x="13583" y="506"/>
                  <a:pt x="13180" y="500"/>
                  <a:pt x="13199" y="740"/>
                </a:cubicBezTo>
                <a:cubicBezTo>
                  <a:pt x="13212" y="750"/>
                  <a:pt x="13220" y="770"/>
                  <a:pt x="13233" y="779"/>
                </a:cubicBezTo>
                <a:cubicBezTo>
                  <a:pt x="13274" y="806"/>
                  <a:pt x="13333" y="809"/>
                  <a:pt x="13379" y="831"/>
                </a:cubicBezTo>
                <a:cubicBezTo>
                  <a:pt x="13410" y="847"/>
                  <a:pt x="13429" y="873"/>
                  <a:pt x="13460" y="889"/>
                </a:cubicBezTo>
                <a:cubicBezTo>
                  <a:pt x="13473" y="933"/>
                  <a:pt x="13480" y="958"/>
                  <a:pt x="13477" y="1007"/>
                </a:cubicBezTo>
                <a:cubicBezTo>
                  <a:pt x="13434" y="1043"/>
                  <a:pt x="13412" y="1080"/>
                  <a:pt x="13345" y="1097"/>
                </a:cubicBezTo>
                <a:cubicBezTo>
                  <a:pt x="13281" y="1113"/>
                  <a:pt x="13191" y="1095"/>
                  <a:pt x="13136" y="1117"/>
                </a:cubicBezTo>
                <a:cubicBezTo>
                  <a:pt x="13114" y="1135"/>
                  <a:pt x="13092" y="1152"/>
                  <a:pt x="13070" y="1170"/>
                </a:cubicBezTo>
                <a:cubicBezTo>
                  <a:pt x="13047" y="1183"/>
                  <a:pt x="13018" y="1188"/>
                  <a:pt x="12996" y="1202"/>
                </a:cubicBezTo>
                <a:cubicBezTo>
                  <a:pt x="12787" y="1196"/>
                  <a:pt x="12751" y="1051"/>
                  <a:pt x="12526" y="1065"/>
                </a:cubicBezTo>
                <a:cubicBezTo>
                  <a:pt x="12507" y="1076"/>
                  <a:pt x="12487" y="1086"/>
                  <a:pt x="12468" y="1097"/>
                </a:cubicBezTo>
                <a:cubicBezTo>
                  <a:pt x="12416" y="1158"/>
                  <a:pt x="12434" y="1275"/>
                  <a:pt x="12377" y="1337"/>
                </a:cubicBezTo>
                <a:cubicBezTo>
                  <a:pt x="12349" y="1368"/>
                  <a:pt x="12267" y="1407"/>
                  <a:pt x="12183" y="1389"/>
                </a:cubicBezTo>
                <a:cubicBezTo>
                  <a:pt x="12147" y="1382"/>
                  <a:pt x="12104" y="1351"/>
                  <a:pt x="12045" y="1364"/>
                </a:cubicBezTo>
                <a:cubicBezTo>
                  <a:pt x="11986" y="1377"/>
                  <a:pt x="11955" y="1430"/>
                  <a:pt x="11899" y="1449"/>
                </a:cubicBezTo>
                <a:cubicBezTo>
                  <a:pt x="11796" y="1482"/>
                  <a:pt x="11667" y="1415"/>
                  <a:pt x="11630" y="1371"/>
                </a:cubicBezTo>
                <a:cubicBezTo>
                  <a:pt x="11494" y="1210"/>
                  <a:pt x="11773" y="1107"/>
                  <a:pt x="11736" y="962"/>
                </a:cubicBezTo>
                <a:cubicBezTo>
                  <a:pt x="11722" y="907"/>
                  <a:pt x="11689" y="885"/>
                  <a:pt x="11655" y="850"/>
                </a:cubicBezTo>
                <a:cubicBezTo>
                  <a:pt x="11429" y="841"/>
                  <a:pt x="11409" y="1030"/>
                  <a:pt x="11143" y="1019"/>
                </a:cubicBezTo>
                <a:cubicBezTo>
                  <a:pt x="11101" y="988"/>
                  <a:pt x="11051" y="976"/>
                  <a:pt x="11028" y="928"/>
                </a:cubicBezTo>
                <a:cubicBezTo>
                  <a:pt x="11010" y="890"/>
                  <a:pt x="11038" y="836"/>
                  <a:pt x="11020" y="793"/>
                </a:cubicBezTo>
                <a:cubicBezTo>
                  <a:pt x="11012" y="773"/>
                  <a:pt x="10984" y="757"/>
                  <a:pt x="10971" y="740"/>
                </a:cubicBezTo>
                <a:cubicBezTo>
                  <a:pt x="10582" y="661"/>
                  <a:pt x="10663" y="935"/>
                  <a:pt x="10427" y="1012"/>
                </a:cubicBezTo>
                <a:cubicBezTo>
                  <a:pt x="10354" y="1036"/>
                  <a:pt x="10272" y="1017"/>
                  <a:pt x="10183" y="1033"/>
                </a:cubicBezTo>
                <a:cubicBezTo>
                  <a:pt x="10082" y="1050"/>
                  <a:pt x="9895" y="1094"/>
                  <a:pt x="9800" y="1046"/>
                </a:cubicBezTo>
                <a:cubicBezTo>
                  <a:pt x="9719" y="1006"/>
                  <a:pt x="9715" y="891"/>
                  <a:pt x="9630" y="857"/>
                </a:cubicBezTo>
                <a:cubicBezTo>
                  <a:pt x="9563" y="853"/>
                  <a:pt x="9495" y="849"/>
                  <a:pt x="9427" y="845"/>
                </a:cubicBezTo>
                <a:cubicBezTo>
                  <a:pt x="9377" y="834"/>
                  <a:pt x="9351" y="800"/>
                  <a:pt x="9313" y="779"/>
                </a:cubicBezTo>
                <a:cubicBezTo>
                  <a:pt x="9306" y="752"/>
                  <a:pt x="9282" y="710"/>
                  <a:pt x="9296" y="669"/>
                </a:cubicBezTo>
                <a:cubicBezTo>
                  <a:pt x="9306" y="639"/>
                  <a:pt x="9340" y="607"/>
                  <a:pt x="9353" y="578"/>
                </a:cubicBezTo>
                <a:cubicBezTo>
                  <a:pt x="9388" y="500"/>
                  <a:pt x="9324" y="409"/>
                  <a:pt x="9256" y="390"/>
                </a:cubicBezTo>
                <a:cubicBezTo>
                  <a:pt x="9145" y="337"/>
                  <a:pt x="9007" y="506"/>
                  <a:pt x="8881" y="429"/>
                </a:cubicBezTo>
                <a:cubicBezTo>
                  <a:pt x="8823" y="412"/>
                  <a:pt x="8763" y="343"/>
                  <a:pt x="8783" y="267"/>
                </a:cubicBezTo>
                <a:cubicBezTo>
                  <a:pt x="8790" y="241"/>
                  <a:pt x="8811" y="197"/>
                  <a:pt x="8800" y="162"/>
                </a:cubicBezTo>
                <a:cubicBezTo>
                  <a:pt x="8767" y="52"/>
                  <a:pt x="8635" y="-1"/>
                  <a:pt x="8459" y="0"/>
                </a:cubicBezTo>
                <a:close/>
                <a:moveTo>
                  <a:pt x="9783" y="16089"/>
                </a:moveTo>
                <a:cubicBezTo>
                  <a:pt x="9851" y="16101"/>
                  <a:pt x="9914" y="16135"/>
                  <a:pt x="9976" y="16175"/>
                </a:cubicBezTo>
                <a:cubicBezTo>
                  <a:pt x="9976" y="16474"/>
                  <a:pt x="9976" y="16799"/>
                  <a:pt x="9976" y="17097"/>
                </a:cubicBezTo>
                <a:cubicBezTo>
                  <a:pt x="9976" y="17096"/>
                  <a:pt x="9882" y="17286"/>
                  <a:pt x="9671" y="17127"/>
                </a:cubicBezTo>
                <a:cubicBezTo>
                  <a:pt x="9541" y="17029"/>
                  <a:pt x="8872" y="16498"/>
                  <a:pt x="8804" y="16444"/>
                </a:cubicBezTo>
                <a:cubicBezTo>
                  <a:pt x="8867" y="16377"/>
                  <a:pt x="8923" y="16299"/>
                  <a:pt x="9020" y="16270"/>
                </a:cubicBezTo>
                <a:cubicBezTo>
                  <a:pt x="9144" y="16233"/>
                  <a:pt x="9233" y="16324"/>
                  <a:pt x="9361" y="16297"/>
                </a:cubicBezTo>
                <a:cubicBezTo>
                  <a:pt x="9503" y="16267"/>
                  <a:pt x="9621" y="16059"/>
                  <a:pt x="9783" y="16089"/>
                </a:cubicBezTo>
                <a:close/>
                <a:moveTo>
                  <a:pt x="12111" y="16270"/>
                </a:moveTo>
                <a:cubicBezTo>
                  <a:pt x="12207" y="16287"/>
                  <a:pt x="12265" y="16333"/>
                  <a:pt x="12337" y="16368"/>
                </a:cubicBezTo>
                <a:cubicBezTo>
                  <a:pt x="12474" y="16434"/>
                  <a:pt x="12782" y="16524"/>
                  <a:pt x="13025" y="16479"/>
                </a:cubicBezTo>
                <a:lnTo>
                  <a:pt x="11863" y="17379"/>
                </a:lnTo>
                <a:cubicBezTo>
                  <a:pt x="11863" y="17379"/>
                  <a:pt x="11551" y="17522"/>
                  <a:pt x="11551" y="17276"/>
                </a:cubicBezTo>
                <a:cubicBezTo>
                  <a:pt x="11551" y="16969"/>
                  <a:pt x="11551" y="16667"/>
                  <a:pt x="11551" y="16388"/>
                </a:cubicBezTo>
                <a:cubicBezTo>
                  <a:pt x="11678" y="16360"/>
                  <a:pt x="11794" y="16339"/>
                  <a:pt x="11916" y="16304"/>
                </a:cubicBezTo>
                <a:cubicBezTo>
                  <a:pt x="11961" y="16290"/>
                  <a:pt x="12043" y="16258"/>
                  <a:pt x="12111" y="16270"/>
                </a:cubicBezTo>
                <a:close/>
              </a:path>
            </a:pathLst>
          </a:custGeom>
          <a:solidFill>
            <a:srgbClr val="9CD9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" name="aenor.jpg" descr="aen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68" y="7428953"/>
            <a:ext cx="3096924" cy="1935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ítulo"/>
          <p:cNvSpPr txBox="1">
            <a:spLocks noGrp="1"/>
          </p:cNvSpPr>
          <p:nvPr>
            <p:ph type="title"/>
          </p:nvPr>
        </p:nvSpPr>
        <p:spPr>
          <a:xfrm>
            <a:off x="223596" y="1616627"/>
            <a:ext cx="10406304" cy="1390438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79044">
              <a:defRPr sz="4500"/>
            </a:lvl1pPr>
          </a:lstStyle>
          <a:p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Textil - 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</a:rPr>
              <a:t>Detergente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</a:rPr>
              <a:t> en 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</a:rPr>
              <a:t>Polvo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Expert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</a:rPr>
              <a:t> 4D</a:t>
            </a:r>
          </a:p>
        </p:txBody>
      </p:sp>
      <p:sp>
        <p:nvSpPr>
          <p:cNvPr id="403" name="2 CuadroTexto"/>
          <p:cNvSpPr txBox="1"/>
          <p:nvPr/>
        </p:nvSpPr>
        <p:spPr>
          <a:xfrm>
            <a:off x="5131999" y="7643256"/>
            <a:ext cx="2501918" cy="692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DETERGENTE EN POLVO</a:t>
            </a: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MANCHAS DIFICILES</a:t>
            </a: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t> 35 LAVADOS AZUL</a:t>
            </a:r>
          </a:p>
        </p:txBody>
      </p:sp>
      <p:pic>
        <p:nvPicPr>
          <p:cNvPr id="1028" name="Picture 4" descr="\\Ix2\datos\DOC  ISO 9001\P-0.1 IFS Xtandar\IFS_DISICLIN\FPC-01 G.COMERCIAL_log\0.1 Doc revision\G. Actividad comercial\4. Documentación Técnica\A. LIMPIEZA\1. HOGAR\1.3. DETERGENTES\03290-1 Det. Polvo Expert 4D 35 lav -2275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21" y="3620995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ítulo"/>
          <p:cNvSpPr txBox="1">
            <a:spLocks noGrp="1"/>
          </p:cNvSpPr>
          <p:nvPr>
            <p:ph type="title"/>
          </p:nvPr>
        </p:nvSpPr>
        <p:spPr>
          <a:xfrm>
            <a:off x="95248" y="1532483"/>
            <a:ext cx="12153901" cy="746601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43991">
              <a:defRPr sz="4100"/>
            </a:lvl1pPr>
          </a:lstStyle>
          <a:p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Aditivos - Higienizante Textil 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es-E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NOVEDAD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 CuadroTexto">
            <a:extLst>
              <a:ext uri="{FF2B5EF4-FFF2-40B4-BE49-F238E27FC236}">
                <a16:creationId xmlns:a16="http://schemas.microsoft.com/office/drawing/2014/main" id="{4ACB5CD1-126D-469E-82D0-EA952580596E}"/>
              </a:ext>
            </a:extLst>
          </p:cNvPr>
          <p:cNvSpPr txBox="1"/>
          <p:nvPr/>
        </p:nvSpPr>
        <p:spPr>
          <a:xfrm>
            <a:off x="3023380" y="8095869"/>
            <a:ext cx="2133764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lang="es-ES" sz="1300" dirty="0"/>
              <a:t>HIGEINIZANTE TEXTIL 650ML</a:t>
            </a:r>
            <a:endParaRPr sz="1300" b="1" u="sng" dirty="0"/>
          </a:p>
        </p:txBody>
      </p:sp>
      <p:pic>
        <p:nvPicPr>
          <p:cNvPr id="2050" name="Picture 2" descr="\\Ix2\datos\DOC  ISO 9001\P-0.1 IFS Xtandar\IFS_DISICLIN\FPC-01 G.COMERCIAL_com\0.1 Doc revision\G. Actividad comercial\0.1 Registros\4. Documentación Técnica\A. LIMPIEZA\1. HOGAR\1.3.1. Aditivos\05522 Higiene total textil 64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01" y="2914616"/>
            <a:ext cx="2431323" cy="50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CuadroTexto">
            <a:extLst>
              <a:ext uri="{FF2B5EF4-FFF2-40B4-BE49-F238E27FC236}">
                <a16:creationId xmlns:a16="http://schemas.microsoft.com/office/drawing/2014/main" id="{AB84E2B9-0C37-4C7A-92B2-13C8F97C9ED3}"/>
              </a:ext>
            </a:extLst>
          </p:cNvPr>
          <p:cNvSpPr txBox="1"/>
          <p:nvPr/>
        </p:nvSpPr>
        <p:spPr>
          <a:xfrm>
            <a:off x="6613384" y="8095869"/>
            <a:ext cx="2133764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</a:defRPr>
            </a:lvl1pPr>
          </a:lstStyle>
          <a:p>
            <a:r>
              <a:rPr lang="es-ES" sz="1300" dirty="0"/>
              <a:t>HIGEINIZANTE TEXTIL 1000ML</a:t>
            </a:r>
            <a:endParaRPr sz="1300" b="1"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E30050-0A7D-43E6-811E-7BD950E9B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32" y="2432649"/>
            <a:ext cx="2707832" cy="55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4512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ítulo"/>
          <p:cNvSpPr txBox="1">
            <a:spLocks noGrp="1"/>
          </p:cNvSpPr>
          <p:nvPr>
            <p:ph type="title"/>
          </p:nvPr>
        </p:nvSpPr>
        <p:spPr>
          <a:xfrm>
            <a:off x="85112" y="1456884"/>
            <a:ext cx="12824438" cy="1342705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 defTabSz="455674">
              <a:defRPr sz="4200"/>
            </a:lvl1pPr>
          </a:lstStyle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</a:rPr>
              <a:t>Textil -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Suavizante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4000" dirty="0" err="1">
                <a:solidFill>
                  <a:schemeClr val="accent6">
                    <a:lumMod val="75000"/>
                  </a:schemeClr>
                </a:solidFill>
              </a:rPr>
              <a:t>Semiconcentrado</a:t>
            </a:r>
            <a:r>
              <a:rPr sz="4000" dirty="0">
                <a:solidFill>
                  <a:schemeClr val="accent6">
                    <a:lumMod val="75000"/>
                  </a:schemeClr>
                </a:solidFill>
              </a:rPr>
              <a:t> con Microcápsulas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2004642" y="2799589"/>
            <a:ext cx="8650106" cy="5908631"/>
            <a:chOff x="2322694" y="2555469"/>
            <a:chExt cx="8236421" cy="5417256"/>
          </a:xfrm>
        </p:grpSpPr>
        <p:grpSp>
          <p:nvGrpSpPr>
            <p:cNvPr id="427" name="Grupo"/>
            <p:cNvGrpSpPr/>
            <p:nvPr/>
          </p:nvGrpSpPr>
          <p:grpSpPr>
            <a:xfrm>
              <a:off x="2533135" y="7254469"/>
              <a:ext cx="7938532" cy="718256"/>
              <a:chOff x="0" y="4186714"/>
              <a:chExt cx="7938531" cy="718256"/>
            </a:xfrm>
          </p:grpSpPr>
          <p:sp>
            <p:nvSpPr>
              <p:cNvPr id="421" name="2 CuadroTexto"/>
              <p:cNvSpPr txBox="1"/>
              <p:nvPr/>
            </p:nvSpPr>
            <p:spPr>
              <a:xfrm>
                <a:off x="0" y="4186715"/>
                <a:ext cx="2459240" cy="701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lvl1pPr>
              </a:lstStyle>
              <a:p>
                <a:r>
                  <a:t>SUAVIZANTE MICROCAPSULAS OCEANO 40  LAVADOS</a:t>
                </a:r>
              </a:p>
            </p:txBody>
          </p:sp>
          <p:sp>
            <p:nvSpPr>
              <p:cNvPr id="422" name="3 CuadroTexto"/>
              <p:cNvSpPr txBox="1"/>
              <p:nvPr/>
            </p:nvSpPr>
            <p:spPr>
              <a:xfrm>
                <a:off x="2851165" y="4186714"/>
                <a:ext cx="2189938" cy="701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lvl1pPr>
              </a:lstStyle>
              <a:p>
                <a:r>
                  <a:t>SUAVIZANTE MICROCAPSULAS TALCO 40  LAVADOS</a:t>
                </a:r>
              </a:p>
            </p:txBody>
          </p:sp>
          <p:sp>
            <p:nvSpPr>
              <p:cNvPr id="423" name="4 CuadroTexto"/>
              <p:cNvSpPr txBox="1"/>
              <p:nvPr/>
            </p:nvSpPr>
            <p:spPr>
              <a:xfrm>
                <a:off x="5597937" y="4203931"/>
                <a:ext cx="2340594" cy="701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lvl1pPr>
              </a:lstStyle>
              <a:p>
                <a:r>
                  <a:t>SUAVIZANTE MICROCAPSULAS ALOE VERA 40  LAVADOS</a:t>
                </a:r>
              </a:p>
            </p:txBody>
          </p:sp>
        </p:grpSp>
        <p:pic>
          <p:nvPicPr>
            <p:cNvPr id="1026" name="Picture 2" descr="C:\Users\USUARIO\Desktop\PRODUCTOS PARA WEB\25. SUAVIZANTE SEMICONCENTRADO\3. TALCO ROS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523" y="2555469"/>
              <a:ext cx="2515491" cy="456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SUARIO\Desktop\PRODUCTOS PARA WEB\25. SUAVIZANTE SEMICONCENTRADO\1. ALOE VER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624" y="2688819"/>
              <a:ext cx="2515491" cy="456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USUARIO\Desktop\PRODUCTOS PARA WEB\25. SUAVIZANTE SEMICONCENTRADO\2. AZUL OCEAN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694" y="2555469"/>
              <a:ext cx="2515491" cy="456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ítulo"/>
          <p:cNvSpPr txBox="1">
            <a:spLocks noGrp="1"/>
          </p:cNvSpPr>
          <p:nvPr>
            <p:ph type="title"/>
          </p:nvPr>
        </p:nvSpPr>
        <p:spPr>
          <a:xfrm>
            <a:off x="19050" y="1467169"/>
            <a:ext cx="13004800" cy="124608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algn="l" defTabSz="455674"/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Textil - 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</a:rPr>
              <a:t>Suavizante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</a:rPr>
              <a:t>Concentrado</a:t>
            </a:r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 con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</a:rPr>
              <a:t> Microcápsulas</a:t>
            </a:r>
          </a:p>
        </p:txBody>
      </p:sp>
      <p:sp>
        <p:nvSpPr>
          <p:cNvPr id="448" name="2 CuadroTexto"/>
          <p:cNvSpPr txBox="1"/>
          <p:nvPr/>
        </p:nvSpPr>
        <p:spPr>
          <a:xfrm>
            <a:off x="363761" y="7830280"/>
            <a:ext cx="1815928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SUAVIZANTE CONC MICROCAPSULAS OCEANO 60  LAVADOS</a:t>
            </a:r>
          </a:p>
        </p:txBody>
      </p:sp>
      <p:sp>
        <p:nvSpPr>
          <p:cNvPr id="449" name="3 CuadroTexto"/>
          <p:cNvSpPr txBox="1"/>
          <p:nvPr/>
        </p:nvSpPr>
        <p:spPr>
          <a:xfrm>
            <a:off x="6617492" y="7830280"/>
            <a:ext cx="2005735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SUAVIZANTE CONC MICROCAPSULAS LAVANDA &amp; CAMOMILA 60  LAVADOS</a:t>
            </a:r>
          </a:p>
        </p:txBody>
      </p:sp>
      <p:sp>
        <p:nvSpPr>
          <p:cNvPr id="450" name="4 CuadroTexto"/>
          <p:cNvSpPr txBox="1"/>
          <p:nvPr/>
        </p:nvSpPr>
        <p:spPr>
          <a:xfrm>
            <a:off x="2489401" y="7837164"/>
            <a:ext cx="1971020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SUAVIZANTE CONC MICROCAPSULAS </a:t>
            </a:r>
            <a:r>
              <a:rPr lang="es-ES" b="1" u="sng" dirty="0"/>
              <a:t>HIPOALERGENICO</a:t>
            </a:r>
            <a:endParaRPr sz="1200" b="1" u="sng" dirty="0">
              <a:solidFill>
                <a:srgbClr val="558ED5"/>
              </a:solidFill>
            </a:endParaRP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60  LAVADOS</a:t>
            </a:r>
          </a:p>
        </p:txBody>
      </p:sp>
      <p:sp>
        <p:nvSpPr>
          <p:cNvPr id="451" name="5 CuadroTexto"/>
          <p:cNvSpPr txBox="1"/>
          <p:nvPr/>
        </p:nvSpPr>
        <p:spPr>
          <a:xfrm>
            <a:off x="4347424" y="7837164"/>
            <a:ext cx="2122514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SUAVIZANTE CONC MICROCAPSULAS ROSA MOSQUETA 60  LAVADOS</a:t>
            </a:r>
          </a:p>
        </p:txBody>
      </p:sp>
      <p:pic>
        <p:nvPicPr>
          <p:cNvPr id="4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31" y="2727024"/>
            <a:ext cx="1815926" cy="4882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696" y="2713258"/>
            <a:ext cx="1815925" cy="488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18" y="2713259"/>
            <a:ext cx="1815927" cy="488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719" y="2713258"/>
            <a:ext cx="1815925" cy="488296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4 CuadroTexto">
            <a:extLst>
              <a:ext uri="{FF2B5EF4-FFF2-40B4-BE49-F238E27FC236}">
                <a16:creationId xmlns:a16="http://schemas.microsoft.com/office/drawing/2014/main" id="{FF478688-2758-4634-B30C-F1BB9DD16AC7}"/>
              </a:ext>
            </a:extLst>
          </p:cNvPr>
          <p:cNvSpPr txBox="1"/>
          <p:nvPr/>
        </p:nvSpPr>
        <p:spPr>
          <a:xfrm>
            <a:off x="8589382" y="7845710"/>
            <a:ext cx="1971020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SUAVIZANTE CONC </a:t>
            </a:r>
            <a:r>
              <a:rPr lang="es-ES" dirty="0"/>
              <a:t>.</a:t>
            </a:r>
            <a:r>
              <a:rPr dirty="0"/>
              <a:t> </a:t>
            </a:r>
            <a:r>
              <a:rPr lang="es-ES" b="1" u="sng" dirty="0"/>
              <a:t>ODOR CONTROL</a:t>
            </a:r>
            <a:endParaRPr sz="1200" b="1" u="sng" dirty="0">
              <a:solidFill>
                <a:srgbClr val="558ED5"/>
              </a:solidFill>
            </a:endParaRP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60  LAVADOS</a:t>
            </a:r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id="{0816D622-8686-4BEF-8DF8-F911E5EC168D}"/>
              </a:ext>
            </a:extLst>
          </p:cNvPr>
          <p:cNvSpPr txBox="1"/>
          <p:nvPr/>
        </p:nvSpPr>
        <p:spPr>
          <a:xfrm>
            <a:off x="10563410" y="7863833"/>
            <a:ext cx="212251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SUAVIZANTE CONC </a:t>
            </a:r>
            <a:r>
              <a:rPr lang="es-ES" b="1" u="sng" dirty="0"/>
              <a:t>REPARA Y PROTEGE </a:t>
            </a:r>
          </a:p>
          <a:p>
            <a:r>
              <a:rPr dirty="0"/>
              <a:t>60  LAVADOS</a:t>
            </a:r>
          </a:p>
        </p:txBody>
      </p:sp>
      <p:pic>
        <p:nvPicPr>
          <p:cNvPr id="13" name="Picture 2" descr="\\Ix2\datos\DOC  ISO 9001\P-0.1 IFS Xtandar\IFS_DISICLIN\FPC-01 G.COMERCIAL_com\0.1 Doc revision\G. Actividad comercial\0.1 Registros\4. Documentación Técnica\A. LIMPIEZA\1. HOGAR\1.4. SUAVIZANTES\05409 -Suav. Conc. Odor Control 60 lav -1300ml.jpg">
            <a:extLst>
              <a:ext uri="{FF2B5EF4-FFF2-40B4-BE49-F238E27FC236}">
                <a16:creationId xmlns:a16="http://schemas.microsoft.com/office/drawing/2014/main" id="{A4424600-AC05-4DFF-8D04-7FB147DA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27" y="2713258"/>
            <a:ext cx="1844483" cy="50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Ix2\datos\DOC  ISO 9001\P-0.1 IFS Xtandar\IFS_DISICLIN\FPC-01 G.COMERCIAL_com\0.1 Doc revision\G. Actividad comercial\0.1 Registros\4. Documentación Técnica\A. LIMPIEZA\1. HOGAR\1.4. SUAVIZANTES\05393 -Suav. Conc. Repara y Protege 60 lav -1300ml.jpg">
            <a:extLst>
              <a:ext uri="{FF2B5EF4-FFF2-40B4-BE49-F238E27FC236}">
                <a16:creationId xmlns:a16="http://schemas.microsoft.com/office/drawing/2014/main" id="{86E07E82-B694-4469-A4B5-D8499A96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04" y="2713257"/>
            <a:ext cx="1844483" cy="50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ítulo"/>
          <p:cNvSpPr txBox="1">
            <a:spLocks noGrp="1"/>
          </p:cNvSpPr>
          <p:nvPr>
            <p:ph type="title"/>
          </p:nvPr>
        </p:nvSpPr>
        <p:spPr>
          <a:xfrm>
            <a:off x="19050" y="1467169"/>
            <a:ext cx="13004800" cy="124608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algn="l" defTabSz="455674"/>
            <a:r>
              <a:rPr lang="es-ES" sz="4400" dirty="0">
                <a:solidFill>
                  <a:schemeClr val="accent6">
                    <a:lumMod val="75000"/>
                  </a:schemeClr>
                </a:solidFill>
              </a:rPr>
              <a:t>Textil – Perfumadores -</a:t>
            </a:r>
            <a:r>
              <a:rPr lang="es-E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NOVEDAD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610262-05B3-4319-98F2-5CCADF96E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68" y="2713258"/>
            <a:ext cx="2076382" cy="51303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A006B3-FF83-4D1C-A915-3C24D31BA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3" y="2713258"/>
            <a:ext cx="2076382" cy="51303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663FB9-0A66-4220-95AE-9E37591CB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463" y="2713258"/>
            <a:ext cx="2076383" cy="5130380"/>
          </a:xfrm>
          <a:prstGeom prst="rect">
            <a:avLst/>
          </a:prstGeom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24A372A8-68FC-48B8-A910-9A28AA32A127}"/>
              </a:ext>
            </a:extLst>
          </p:cNvPr>
          <p:cNvSpPr txBox="1"/>
          <p:nvPr/>
        </p:nvSpPr>
        <p:spPr>
          <a:xfrm>
            <a:off x="8484232" y="8040212"/>
            <a:ext cx="175084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400" dirty="0"/>
              <a:t>PERFUMADOR BOTANIC 720ML</a:t>
            </a:r>
            <a:endParaRPr sz="1400" dirty="0"/>
          </a:p>
        </p:txBody>
      </p:sp>
      <p:sp>
        <p:nvSpPr>
          <p:cNvPr id="14" name="4 CuadroTexto">
            <a:extLst>
              <a:ext uri="{FF2B5EF4-FFF2-40B4-BE49-F238E27FC236}">
                <a16:creationId xmlns:a16="http://schemas.microsoft.com/office/drawing/2014/main" id="{50ED175E-94B4-4A0D-87E0-6D226709AAA5}"/>
              </a:ext>
            </a:extLst>
          </p:cNvPr>
          <p:cNvSpPr txBox="1"/>
          <p:nvPr/>
        </p:nvSpPr>
        <p:spPr>
          <a:xfrm>
            <a:off x="5626978" y="8024823"/>
            <a:ext cx="175084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400" dirty="0"/>
              <a:t>PERFUMADOR OCEANIC 720ML</a:t>
            </a:r>
            <a:endParaRPr sz="1400" dirty="0"/>
          </a:p>
        </p:txBody>
      </p:sp>
      <p:sp>
        <p:nvSpPr>
          <p:cNvPr id="15" name="4 CuadroTexto">
            <a:extLst>
              <a:ext uri="{FF2B5EF4-FFF2-40B4-BE49-F238E27FC236}">
                <a16:creationId xmlns:a16="http://schemas.microsoft.com/office/drawing/2014/main" id="{62FFF805-1AF6-4A7E-9528-B9F630F08619}"/>
              </a:ext>
            </a:extLst>
          </p:cNvPr>
          <p:cNvSpPr txBox="1"/>
          <p:nvPr/>
        </p:nvSpPr>
        <p:spPr>
          <a:xfrm>
            <a:off x="2392037" y="8024823"/>
            <a:ext cx="175084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sz="1400" dirty="0"/>
              <a:t>PERFUMADOR SPRING ROSE 720ML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034468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ítulo"/>
          <p:cNvSpPr txBox="1">
            <a:spLocks noGrp="1"/>
          </p:cNvSpPr>
          <p:nvPr>
            <p:ph type="title"/>
          </p:nvPr>
        </p:nvSpPr>
        <p:spPr>
          <a:xfrm>
            <a:off x="19050" y="1467169"/>
            <a:ext cx="13004800" cy="124608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t">
            <a:noAutofit/>
          </a:bodyPr>
          <a:lstStyle/>
          <a:p>
            <a:pPr algn="l" defTabSz="455674"/>
            <a:r>
              <a:rPr lang="es-ES" sz="4400" dirty="0">
                <a:solidFill>
                  <a:schemeClr val="accent2">
                    <a:lumMod val="75000"/>
                  </a:schemeClr>
                </a:solidFill>
              </a:rPr>
              <a:t>Jabón Líquido Espumoso</a:t>
            </a:r>
            <a:endParaRPr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1" name="5 CuadroTexto"/>
          <p:cNvSpPr txBox="1"/>
          <p:nvPr/>
        </p:nvSpPr>
        <p:spPr>
          <a:xfrm>
            <a:off x="5395368" y="8140239"/>
            <a:ext cx="2252164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sz="1400" dirty="0"/>
              <a:t>Mousse Lima 250 ml</a:t>
            </a:r>
            <a:endParaRPr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3E077D-93EB-41D0-AA9C-BD2108B14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8" y="2474517"/>
            <a:ext cx="2715284" cy="55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899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ítulo"/>
          <p:cNvSpPr txBox="1">
            <a:spLocks noGrp="1"/>
          </p:cNvSpPr>
          <p:nvPr>
            <p:ph type="title"/>
          </p:nvPr>
        </p:nvSpPr>
        <p:spPr>
          <a:xfrm>
            <a:off x="133349" y="1561541"/>
            <a:ext cx="11158824" cy="801955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61518">
              <a:defRPr sz="43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Suelos y Superficies Higienizante</a:t>
            </a:r>
            <a:endParaRPr sz="4400" dirty="0">
              <a:solidFill>
                <a:srgbClr val="7030A0"/>
              </a:solidFill>
            </a:endParaRPr>
          </a:p>
        </p:txBody>
      </p:sp>
      <p:pic>
        <p:nvPicPr>
          <p:cNvPr id="527" name="Picture 2" descr="Picture 2"/>
          <p:cNvPicPr>
            <a:picLocks noChangeAspect="1"/>
          </p:cNvPicPr>
          <p:nvPr/>
        </p:nvPicPr>
        <p:blipFill>
          <a:blip r:embed="rId2"/>
          <a:srcRect l="8014" r="7077"/>
          <a:stretch>
            <a:fillRect/>
          </a:stretch>
        </p:blipFill>
        <p:spPr>
          <a:xfrm>
            <a:off x="4599913" y="3953933"/>
            <a:ext cx="1930875" cy="285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icture 5" descr="Picture 5"/>
          <p:cNvPicPr>
            <a:picLocks noChangeAspect="1"/>
          </p:cNvPicPr>
          <p:nvPr/>
        </p:nvPicPr>
        <p:blipFill>
          <a:blip r:embed="rId3"/>
          <a:srcRect l="7069" r="8901"/>
          <a:stretch>
            <a:fillRect/>
          </a:stretch>
        </p:blipFill>
        <p:spPr>
          <a:xfrm>
            <a:off x="417166" y="3953933"/>
            <a:ext cx="1902346" cy="285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icture 6" descr="Picture 6"/>
          <p:cNvPicPr>
            <a:picLocks noChangeAspect="1"/>
          </p:cNvPicPr>
          <p:nvPr/>
        </p:nvPicPr>
        <p:blipFill>
          <a:blip r:embed="rId4"/>
          <a:srcRect l="7238" r="7501"/>
          <a:stretch>
            <a:fillRect/>
          </a:stretch>
        </p:blipFill>
        <p:spPr>
          <a:xfrm>
            <a:off x="2521455" y="3953933"/>
            <a:ext cx="1919901" cy="2851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icture 8" descr="Picture 8"/>
          <p:cNvPicPr>
            <a:picLocks noChangeAspect="1"/>
          </p:cNvPicPr>
          <p:nvPr/>
        </p:nvPicPr>
        <p:blipFill>
          <a:blip r:embed="rId5"/>
          <a:srcRect l="7109" r="7199"/>
          <a:stretch>
            <a:fillRect/>
          </a:stretch>
        </p:blipFill>
        <p:spPr>
          <a:xfrm>
            <a:off x="6652176" y="3953931"/>
            <a:ext cx="1938033" cy="2851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9" descr="Picture 9"/>
          <p:cNvPicPr>
            <a:picLocks noChangeAspect="1"/>
          </p:cNvPicPr>
          <p:nvPr/>
        </p:nvPicPr>
        <p:blipFill>
          <a:blip r:embed="rId6"/>
          <a:srcRect l="5299" r="7334"/>
          <a:stretch>
            <a:fillRect/>
          </a:stretch>
        </p:blipFill>
        <p:spPr>
          <a:xfrm>
            <a:off x="8707692" y="3953931"/>
            <a:ext cx="1975919" cy="2851362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7 CuadroTexto"/>
          <p:cNvSpPr txBox="1"/>
          <p:nvPr/>
        </p:nvSpPr>
        <p:spPr>
          <a:xfrm>
            <a:off x="360768" y="6805293"/>
            <a:ext cx="1975343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LAVANDA 5/10 L</a:t>
            </a:r>
          </a:p>
        </p:txBody>
      </p:sp>
      <p:sp>
        <p:nvSpPr>
          <p:cNvPr id="533" name="8 CuadroTexto"/>
          <p:cNvSpPr txBox="1"/>
          <p:nvPr/>
        </p:nvSpPr>
        <p:spPr>
          <a:xfrm>
            <a:off x="2576109" y="6772349"/>
            <a:ext cx="1865248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FLORAL 5/10 L</a:t>
            </a:r>
          </a:p>
        </p:txBody>
      </p:sp>
      <p:sp>
        <p:nvSpPr>
          <p:cNvPr id="534" name="9 CuadroTexto"/>
          <p:cNvSpPr txBox="1"/>
          <p:nvPr/>
        </p:nvSpPr>
        <p:spPr>
          <a:xfrm>
            <a:off x="4641576" y="6747769"/>
            <a:ext cx="1865249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MANZANA 5/10 L</a:t>
            </a:r>
          </a:p>
        </p:txBody>
      </p:sp>
      <p:sp>
        <p:nvSpPr>
          <p:cNvPr id="535" name="10 CuadroTexto"/>
          <p:cNvSpPr txBox="1"/>
          <p:nvPr/>
        </p:nvSpPr>
        <p:spPr>
          <a:xfrm>
            <a:off x="6706603" y="6772350"/>
            <a:ext cx="1865249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COLONIA 5 L</a:t>
            </a:r>
          </a:p>
        </p:txBody>
      </p:sp>
      <p:sp>
        <p:nvSpPr>
          <p:cNvPr id="536" name="11 CuadroTexto"/>
          <p:cNvSpPr txBox="1"/>
          <p:nvPr/>
        </p:nvSpPr>
        <p:spPr>
          <a:xfrm>
            <a:off x="8820560" y="6747769"/>
            <a:ext cx="1865249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MARINO 5/10 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6602506-9B1E-411E-985F-01C7B16C84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148" y="1334725"/>
            <a:ext cx="1446815" cy="133227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8185C2D-E5E1-45C5-8308-9F2EC5805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818" y="3953930"/>
            <a:ext cx="1767018" cy="260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1 CuadroTexto">
            <a:extLst>
              <a:ext uri="{FF2B5EF4-FFF2-40B4-BE49-F238E27FC236}">
                <a16:creationId xmlns:a16="http://schemas.microsoft.com/office/drawing/2014/main" id="{7B7A9913-4474-4847-9326-64F1115A64AC}"/>
              </a:ext>
            </a:extLst>
          </p:cNvPr>
          <p:cNvSpPr txBox="1"/>
          <p:nvPr/>
        </p:nvSpPr>
        <p:spPr>
          <a:xfrm>
            <a:off x="10886291" y="6747769"/>
            <a:ext cx="1892333" cy="1292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LIMPIADOR HIGIENIZANTE CON BIOALCOHOL – </a:t>
            </a:r>
            <a:endParaRPr lang="es-ES" dirty="0"/>
          </a:p>
          <a:p>
            <a:r>
              <a:rPr lang="es-ES" dirty="0"/>
              <a:t>CÍTRICO/CITRONELLA </a:t>
            </a:r>
            <a:r>
              <a:rPr dirty="0"/>
              <a:t>5L</a:t>
            </a:r>
            <a:endParaRPr lang="es-ES" dirty="0"/>
          </a:p>
          <a:p>
            <a:r>
              <a:rPr lang="es-ES" dirty="0"/>
              <a:t>REPELENTE</a:t>
            </a:r>
            <a:endParaRPr dirty="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ítulo"/>
          <p:cNvSpPr txBox="1">
            <a:spLocks noGrp="1"/>
          </p:cNvSpPr>
          <p:nvPr>
            <p:ph type="title"/>
          </p:nvPr>
        </p:nvSpPr>
        <p:spPr>
          <a:xfrm>
            <a:off x="423238" y="1433762"/>
            <a:ext cx="11559212" cy="958038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</a:t>
            </a:r>
            <a:r>
              <a:rPr sz="4400" dirty="0" err="1">
                <a:solidFill>
                  <a:srgbClr val="7030A0"/>
                </a:solidFill>
              </a:rPr>
              <a:t>Suelos</a:t>
            </a:r>
            <a:r>
              <a:rPr sz="4400" dirty="0">
                <a:solidFill>
                  <a:srgbClr val="7030A0"/>
                </a:solidFill>
              </a:rPr>
              <a:t> y Superficies</a:t>
            </a:r>
            <a:r>
              <a:rPr lang="es-ES" sz="4400" dirty="0">
                <a:solidFill>
                  <a:srgbClr val="7030A0"/>
                </a:solidFill>
              </a:rPr>
              <a:t> Concentrado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7084A756-42A0-44F5-B9A4-049D093B8100}"/>
              </a:ext>
            </a:extLst>
          </p:cNvPr>
          <p:cNvSpPr txBox="1"/>
          <p:nvPr/>
        </p:nvSpPr>
        <p:spPr>
          <a:xfrm>
            <a:off x="7878117" y="7454705"/>
            <a:ext cx="1865248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FREGASUELOS HIGIENIZANTE CONCENTRADO GOLD 5L</a:t>
            </a:r>
            <a:endParaRPr dirty="0"/>
          </a:p>
        </p:txBody>
      </p:sp>
      <p:sp>
        <p:nvSpPr>
          <p:cNvPr id="12" name="10 CuadroTexto">
            <a:extLst>
              <a:ext uri="{FF2B5EF4-FFF2-40B4-BE49-F238E27FC236}">
                <a16:creationId xmlns:a16="http://schemas.microsoft.com/office/drawing/2014/main" id="{06ED3942-237F-4689-95A6-E4906C21BEE7}"/>
              </a:ext>
            </a:extLst>
          </p:cNvPr>
          <p:cNvSpPr txBox="1"/>
          <p:nvPr/>
        </p:nvSpPr>
        <p:spPr>
          <a:xfrm>
            <a:off x="10318168" y="7454705"/>
            <a:ext cx="1865249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FREGASUELOS HIGIENIZANTE CONCENTRADO IMPERIAL 5L</a:t>
            </a:r>
            <a:endParaRPr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20CC6CE-DB00-4673-BDA7-764808B3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3" y="3953069"/>
            <a:ext cx="2149125" cy="324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FFE0741-C017-4745-925C-4F7AF0B6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26" y="3943350"/>
            <a:ext cx="2111540" cy="325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150B8CF-D701-40F0-93D8-26C87B16C5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62" y="2332145"/>
            <a:ext cx="1535187" cy="1413650"/>
          </a:xfrm>
          <a:prstGeom prst="rect">
            <a:avLst/>
          </a:prstGeom>
        </p:spPr>
      </p:pic>
      <p:sp>
        <p:nvSpPr>
          <p:cNvPr id="18" name="7 CuadroTexto"/>
          <p:cNvSpPr txBox="1"/>
          <p:nvPr/>
        </p:nvSpPr>
        <p:spPr>
          <a:xfrm>
            <a:off x="717276" y="7558245"/>
            <a:ext cx="1835941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DESINFECTANTE LAVANDA CONCENTRADO 5L</a:t>
            </a:r>
            <a:endParaRPr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0" y="3953068"/>
            <a:ext cx="2196471" cy="342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Imagen 8">
            <a:extLst>
              <a:ext uri="{FF2B5EF4-FFF2-40B4-BE49-F238E27FC236}">
                <a16:creationId xmlns:a16="http://schemas.microsoft.com/office/drawing/2014/main" id="{781DB4D7-9631-4695-BC46-12FCC1986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71" y="2380200"/>
            <a:ext cx="1236973" cy="1236973"/>
          </a:xfrm>
          <a:prstGeom prst="rect">
            <a:avLst/>
          </a:prstGeom>
        </p:spPr>
      </p:pic>
      <p:pic>
        <p:nvPicPr>
          <p:cNvPr id="2050" name="Picture 2" descr="\\Ix2\datos\DOC  ISO 9001\P-1.2-01 D. Grafico\2-ET\1. Disiclin\A. LIMPIEZA\2. PROFESIONAL\4.1. LIMPIADORES\limp desinfectante\desinfectante ha\2019.12.12\foto\01173 limp desinfectante ha 5 L 2019-12-12b-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82" y="3915330"/>
            <a:ext cx="2221204" cy="345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7 CuadroTexto"/>
          <p:cNvSpPr txBox="1"/>
          <p:nvPr/>
        </p:nvSpPr>
        <p:spPr>
          <a:xfrm>
            <a:off x="5213076" y="7634445"/>
            <a:ext cx="1835941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DESINFECTANTE HA 5L</a:t>
            </a:r>
            <a:endParaRPr dirty="0"/>
          </a:p>
        </p:txBody>
      </p:sp>
      <p:pic>
        <p:nvPicPr>
          <p:cNvPr id="1026" name="Picture 2" descr="\\Ix2\datos\DOC  ISO 9001\P-0.1 IFS Xtandar\IFS_DISICLIN\FPC-01 G.COMERCIAL_log\0.1 Doc revision\G. Actividad comercial\4. Documentación Técnica\A. LIMPIEZA\4. PROFESIONAL\4.1.1.4. Desinfectantes\05515 -Limp. desinfectante 5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82" y="3953069"/>
            <a:ext cx="2198784" cy="342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7 CuadroTexto"/>
          <p:cNvSpPr txBox="1"/>
          <p:nvPr/>
        </p:nvSpPr>
        <p:spPr>
          <a:xfrm>
            <a:off x="2869926" y="7672545"/>
            <a:ext cx="1835941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DESINFECTANTE 5L</a:t>
            </a:r>
            <a:endParaRPr dirty="0"/>
          </a:p>
        </p:txBody>
      </p:sp>
      <p:pic>
        <p:nvPicPr>
          <p:cNvPr id="17" name="Picture 2" descr="Ministerio de Sanidad (@sanidadgob) | Twitter">
            <a:extLst>
              <a:ext uri="{FF2B5EF4-FFF2-40B4-BE49-F238E27FC236}">
                <a16:creationId xmlns:a16="http://schemas.microsoft.com/office/drawing/2014/main" id="{339F809B-D7CD-4BC7-85BE-5AD2C313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368383"/>
            <a:ext cx="1290193" cy="12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ítulo"/>
          <p:cNvSpPr txBox="1">
            <a:spLocks noGrp="1"/>
          </p:cNvSpPr>
          <p:nvPr>
            <p:ph type="title"/>
          </p:nvPr>
        </p:nvSpPr>
        <p:spPr>
          <a:xfrm>
            <a:off x="533400" y="1470949"/>
            <a:ext cx="11333922" cy="892547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 algn="l" defTabSz="461518">
              <a:defRPr sz="43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Suelos y Superficies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11" name="4 CuadroTexto">
            <a:extLst>
              <a:ext uri="{FF2B5EF4-FFF2-40B4-BE49-F238E27FC236}">
                <a16:creationId xmlns:a16="http://schemas.microsoft.com/office/drawing/2014/main" id="{9C0A82C4-BA07-435F-9C3A-01C6BCB08A6F}"/>
              </a:ext>
            </a:extLst>
          </p:cNvPr>
          <p:cNvSpPr txBox="1"/>
          <p:nvPr/>
        </p:nvSpPr>
        <p:spPr>
          <a:xfrm>
            <a:off x="9098736" y="7594190"/>
            <a:ext cx="1731606" cy="4978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MULTIUSOS Y LIMPIACRISTALES 5L</a:t>
            </a:r>
          </a:p>
        </p:txBody>
      </p:sp>
      <p:pic>
        <p:nvPicPr>
          <p:cNvPr id="12" name="Picture 4" descr="Picture 4">
            <a:extLst>
              <a:ext uri="{FF2B5EF4-FFF2-40B4-BE49-F238E27FC236}">
                <a16:creationId xmlns:a16="http://schemas.microsoft.com/office/drawing/2014/main" id="{F3A35CA4-35F6-4982-B18A-3362536A0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8" r="9727" b="9643"/>
          <a:stretch/>
        </p:blipFill>
        <p:spPr>
          <a:xfrm>
            <a:off x="8491842" y="3049729"/>
            <a:ext cx="2945394" cy="42188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585EC41-9370-4DB1-A1DB-FAD8A3EF9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78" y="3115673"/>
            <a:ext cx="3581400" cy="457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5 Imagen">
            <a:extLst>
              <a:ext uri="{FF2B5EF4-FFF2-40B4-BE49-F238E27FC236}">
                <a16:creationId xmlns:a16="http://schemas.microsoft.com/office/drawing/2014/main" id="{5E35C214-B13F-4CE2-B776-BCD7442A4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78" y="3052154"/>
            <a:ext cx="3627714" cy="464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4 CuadroTexto">
            <a:extLst>
              <a:ext uri="{FF2B5EF4-FFF2-40B4-BE49-F238E27FC236}">
                <a16:creationId xmlns:a16="http://schemas.microsoft.com/office/drawing/2014/main" id="{9C0A82C4-BA07-435F-9C3A-01C6BCB08A6F}"/>
              </a:ext>
            </a:extLst>
          </p:cNvPr>
          <p:cNvSpPr txBox="1"/>
          <p:nvPr/>
        </p:nvSpPr>
        <p:spPr>
          <a:xfrm>
            <a:off x="2036175" y="7496864"/>
            <a:ext cx="1731606" cy="89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AMONIACAL PINO (DESENGRASANTE) – 5L</a:t>
            </a:r>
            <a:endParaRPr dirty="0"/>
          </a:p>
        </p:txBody>
      </p:sp>
      <p:sp>
        <p:nvSpPr>
          <p:cNvPr id="14" name="4 CuadroTexto">
            <a:extLst>
              <a:ext uri="{FF2B5EF4-FFF2-40B4-BE49-F238E27FC236}">
                <a16:creationId xmlns:a16="http://schemas.microsoft.com/office/drawing/2014/main" id="{9C0A82C4-BA07-435F-9C3A-01C6BCB08A6F}"/>
              </a:ext>
            </a:extLst>
          </p:cNvPr>
          <p:cNvSpPr txBox="1"/>
          <p:nvPr/>
        </p:nvSpPr>
        <p:spPr>
          <a:xfrm>
            <a:off x="5640732" y="7496864"/>
            <a:ext cx="1731606" cy="692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FREGASUELOS AMBIENTADOR </a:t>
            </a:r>
            <a:r>
              <a:rPr lang="es-ES" dirty="0" err="1"/>
              <a:t>Ph</a:t>
            </a:r>
            <a:r>
              <a:rPr lang="es-ES" dirty="0"/>
              <a:t> NEUTRO – 5L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654965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ítulo"/>
          <p:cNvSpPr txBox="1">
            <a:spLocks noGrp="1"/>
          </p:cNvSpPr>
          <p:nvPr>
            <p:ph type="title"/>
          </p:nvPr>
        </p:nvSpPr>
        <p:spPr>
          <a:xfrm>
            <a:off x="234424" y="1472096"/>
            <a:ext cx="14975987" cy="1022847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</a:t>
            </a:r>
            <a:r>
              <a:rPr sz="4400" dirty="0" err="1">
                <a:solidFill>
                  <a:srgbClr val="7030A0"/>
                </a:solidFill>
              </a:rPr>
              <a:t>Ambientación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565" name="2 CuadroTexto"/>
          <p:cNvSpPr txBox="1"/>
          <p:nvPr/>
        </p:nvSpPr>
        <p:spPr>
          <a:xfrm>
            <a:off x="3107254" y="7028295"/>
            <a:ext cx="1728317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AMBIENTADOR DE PINO 5L</a:t>
            </a:r>
          </a:p>
        </p:txBody>
      </p:sp>
      <p:grpSp>
        <p:nvGrpSpPr>
          <p:cNvPr id="569" name="4 Grupo"/>
          <p:cNvGrpSpPr/>
          <p:nvPr/>
        </p:nvGrpSpPr>
        <p:grpSpPr>
          <a:xfrm>
            <a:off x="2625825" y="3179640"/>
            <a:ext cx="8128691" cy="3617993"/>
            <a:chOff x="0" y="0"/>
            <a:chExt cx="8128690" cy="3617991"/>
          </a:xfrm>
        </p:grpSpPr>
        <p:pic>
          <p:nvPicPr>
            <p:cNvPr id="566" name="4 Imagen" descr="4 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4439" y="0"/>
              <a:ext cx="2691178" cy="3617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5 Imagen" descr="5 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7513" y="0"/>
              <a:ext cx="2691178" cy="3617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6 Imagen" descr="6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91177" cy="3617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0" name="7 CuadroTexto"/>
          <p:cNvSpPr txBox="1"/>
          <p:nvPr/>
        </p:nvSpPr>
        <p:spPr>
          <a:xfrm>
            <a:off x="8545463" y="7044170"/>
            <a:ext cx="1728317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AMBIENTADOR DE LIMON 5L</a:t>
            </a:r>
          </a:p>
        </p:txBody>
      </p:sp>
      <p:sp>
        <p:nvSpPr>
          <p:cNvPr id="571" name="8 CuadroTexto"/>
          <p:cNvSpPr txBox="1"/>
          <p:nvPr/>
        </p:nvSpPr>
        <p:spPr>
          <a:xfrm>
            <a:off x="5851695" y="7044170"/>
            <a:ext cx="1728317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AMBIENTADOR DE LAVANDA 5L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"/>
          <p:cNvSpPr txBox="1">
            <a:spLocks noGrp="1"/>
          </p:cNvSpPr>
          <p:nvPr>
            <p:ph type="title"/>
          </p:nvPr>
        </p:nvSpPr>
        <p:spPr>
          <a:xfrm>
            <a:off x="99846" y="1007172"/>
            <a:ext cx="12244554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32992">
              <a:defRPr sz="4800"/>
            </a:lvl1pPr>
          </a:lstStyle>
          <a:p>
            <a:r>
              <a:rPr lang="es-ES" sz="4000" dirty="0">
                <a:solidFill>
                  <a:srgbClr val="0070C0"/>
                </a:solidFill>
              </a:rPr>
              <a:t>Limpiadores - </a:t>
            </a:r>
            <a:r>
              <a:rPr sz="4000" dirty="0" err="1">
                <a:solidFill>
                  <a:srgbClr val="0070C0"/>
                </a:solidFill>
              </a:rPr>
              <a:t>Limpiador</a:t>
            </a:r>
            <a:r>
              <a:rPr sz="4000" dirty="0">
                <a:solidFill>
                  <a:srgbClr val="0070C0"/>
                </a:solidFill>
              </a:rPr>
              <a:t> </a:t>
            </a:r>
            <a:r>
              <a:rPr lang="es-ES" sz="4000" dirty="0" err="1">
                <a:solidFill>
                  <a:srgbClr val="0070C0"/>
                </a:solidFill>
              </a:rPr>
              <a:t>H</a:t>
            </a:r>
            <a:r>
              <a:rPr sz="4000" dirty="0" err="1">
                <a:solidFill>
                  <a:srgbClr val="0070C0"/>
                </a:solidFill>
              </a:rPr>
              <a:t>igienizante</a:t>
            </a:r>
            <a:r>
              <a:rPr lang="es-ES" sz="4000" dirty="0">
                <a:solidFill>
                  <a:srgbClr val="0070C0"/>
                </a:solidFill>
              </a:rPr>
              <a:t> M</a:t>
            </a:r>
            <a:r>
              <a:rPr sz="4000" dirty="0" err="1">
                <a:solidFill>
                  <a:srgbClr val="0070C0"/>
                </a:solidFill>
              </a:rPr>
              <a:t>ultiusos</a:t>
            </a:r>
            <a:endParaRPr sz="4000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261F2C-8A0B-4D51-A7B7-0C81B6B0C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154" y="1092547"/>
            <a:ext cx="1585687" cy="1460153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594317" y="7298252"/>
            <a:ext cx="11380681" cy="931477"/>
            <a:chOff x="270467" y="7298252"/>
            <a:chExt cx="11380681" cy="931477"/>
          </a:xfrm>
        </p:grpSpPr>
        <p:grpSp>
          <p:nvGrpSpPr>
            <p:cNvPr id="2" name="1 Grupo"/>
            <p:cNvGrpSpPr/>
            <p:nvPr/>
          </p:nvGrpSpPr>
          <p:grpSpPr>
            <a:xfrm>
              <a:off x="270467" y="7298252"/>
              <a:ext cx="7845363" cy="517717"/>
              <a:chOff x="911923" y="7298252"/>
              <a:chExt cx="7845363" cy="517717"/>
            </a:xfrm>
          </p:grpSpPr>
          <p:sp>
            <p:nvSpPr>
              <p:cNvPr id="223" name="2 CuadroTexto"/>
              <p:cNvSpPr txBox="1"/>
              <p:nvPr/>
            </p:nvSpPr>
            <p:spPr>
              <a:xfrm>
                <a:off x="3965298" y="7298252"/>
                <a:ext cx="1701314" cy="4978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dirty="0"/>
                  <a:t>MANZANA</a:t>
                </a:r>
              </a:p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lang="es-ES" dirty="0"/>
                  <a:t>1000 ml</a:t>
                </a:r>
                <a:endParaRPr dirty="0"/>
              </a:p>
            </p:txBody>
          </p:sp>
          <p:sp>
            <p:nvSpPr>
              <p:cNvPr id="224" name="3 CuadroTexto"/>
              <p:cNvSpPr txBox="1"/>
              <p:nvPr/>
            </p:nvSpPr>
            <p:spPr>
              <a:xfrm>
                <a:off x="5538809" y="7318130"/>
                <a:ext cx="1518141" cy="4978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dirty="0"/>
                  <a:t>BRISA POLAR</a:t>
                </a:r>
                <a:r>
                  <a:rPr lang="es-ES" dirty="0"/>
                  <a:t> 1000 ml</a:t>
                </a:r>
                <a:endParaRPr dirty="0"/>
              </a:p>
            </p:txBody>
          </p:sp>
          <p:sp>
            <p:nvSpPr>
              <p:cNvPr id="225" name="4 CuadroTexto"/>
              <p:cNvSpPr txBox="1"/>
              <p:nvPr/>
            </p:nvSpPr>
            <p:spPr>
              <a:xfrm>
                <a:off x="7171738" y="7317303"/>
                <a:ext cx="1585548" cy="4978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dirty="0"/>
                  <a:t>COLONIA</a:t>
                </a:r>
              </a:p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lang="es-ES" dirty="0"/>
                  <a:t>1000 ml</a:t>
                </a:r>
                <a:endParaRPr dirty="0"/>
              </a:p>
            </p:txBody>
          </p:sp>
          <p:sp>
            <p:nvSpPr>
              <p:cNvPr id="226" name="5 CuadroTexto"/>
              <p:cNvSpPr txBox="1"/>
              <p:nvPr/>
            </p:nvSpPr>
            <p:spPr>
              <a:xfrm>
                <a:off x="911923" y="7317302"/>
                <a:ext cx="1528399" cy="4924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defTabSz="914400">
                  <a:defRPr sz="12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sz="1300" dirty="0"/>
                  <a:t>LAVANDA</a:t>
                </a:r>
              </a:p>
              <a:p>
                <a:pPr defTabSz="914400">
                  <a:defRPr sz="12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sz="1300" dirty="0"/>
                  <a:t>1000</a:t>
                </a:r>
                <a:r>
                  <a:rPr lang="es-ES" sz="1300" dirty="0"/>
                  <a:t> </a:t>
                </a:r>
                <a:r>
                  <a:rPr sz="1300" dirty="0"/>
                  <a:t>ml</a:t>
                </a:r>
              </a:p>
            </p:txBody>
          </p:sp>
          <p:sp>
            <p:nvSpPr>
              <p:cNvPr id="227" name="6 CuadroTexto"/>
              <p:cNvSpPr txBox="1"/>
              <p:nvPr/>
            </p:nvSpPr>
            <p:spPr>
              <a:xfrm>
                <a:off x="2348606" y="7317303"/>
                <a:ext cx="1617787" cy="4978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/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dirty="0"/>
                  <a:t>FLORAL</a:t>
                </a:r>
              </a:p>
              <a:p>
                <a:pPr defTabSz="914400">
                  <a:defRPr sz="1300">
                    <a:solidFill>
                      <a:srgbClr val="797979"/>
                    </a:solidFill>
                    <a:latin typeface="Lato Bold"/>
                    <a:ea typeface="Lato Bold"/>
                    <a:cs typeface="Lato Bold"/>
                    <a:sym typeface="Lato Bold"/>
                  </a:defRPr>
                </a:pPr>
                <a:r>
                  <a:rPr lang="es-ES" dirty="0"/>
                  <a:t>1000 </a:t>
                </a:r>
                <a:r>
                  <a:rPr dirty="0"/>
                  <a:t>ml</a:t>
                </a:r>
              </a:p>
            </p:txBody>
          </p:sp>
        </p:grpSp>
        <p:sp>
          <p:nvSpPr>
            <p:cNvPr id="16" name="4 CuadroTexto"/>
            <p:cNvSpPr txBox="1"/>
            <p:nvPr/>
          </p:nvSpPr>
          <p:spPr>
            <a:xfrm>
              <a:off x="9610968" y="7337181"/>
              <a:ext cx="2040180" cy="8925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914400">
                <a:defRPr sz="1300">
                  <a:solidFill>
                    <a:srgbClr val="797979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es-ES" dirty="0"/>
                <a:t>CÍTRICO/CITRONELLA</a:t>
              </a:r>
            </a:p>
            <a:p>
              <a:pPr defTabSz="914400">
                <a:defRPr sz="1300">
                  <a:solidFill>
                    <a:srgbClr val="797979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es-ES" sz="1300" dirty="0">
                  <a:solidFill>
                    <a:srgbClr val="797979"/>
                  </a:solidFill>
                  <a:latin typeface="Lato Bold"/>
                  <a:ea typeface="Lato Bold"/>
                  <a:cs typeface="Lato Bold"/>
                </a:rPr>
                <a:t>REPELENTE DE INSECTOS</a:t>
              </a:r>
            </a:p>
            <a:p>
              <a:pPr defTabSz="914400">
                <a:defRPr sz="1300">
                  <a:solidFill>
                    <a:srgbClr val="797979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es-ES" dirty="0"/>
                <a:t>1000 ml</a:t>
              </a:r>
              <a:endParaRPr dirty="0"/>
            </a:p>
          </p:txBody>
        </p:sp>
        <p:sp>
          <p:nvSpPr>
            <p:cNvPr id="18" name="6 CuadroTexto"/>
            <p:cNvSpPr txBox="1"/>
            <p:nvPr/>
          </p:nvSpPr>
          <p:spPr>
            <a:xfrm>
              <a:off x="8140955" y="7358334"/>
              <a:ext cx="1470013" cy="6924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defTabSz="914400">
                <a:defRPr sz="1300">
                  <a:solidFill>
                    <a:srgbClr val="797979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es-ES" dirty="0"/>
                <a:t>AIRE PURO+BRISA POLAR</a:t>
              </a:r>
              <a:endParaRPr dirty="0"/>
            </a:p>
            <a:p>
              <a:pPr defTabSz="914400">
                <a:defRPr sz="1300">
                  <a:solidFill>
                    <a:srgbClr val="797979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es-ES" dirty="0"/>
                <a:t>1000 </a:t>
              </a:r>
              <a:r>
                <a:rPr dirty="0"/>
                <a:t>ml</a:t>
              </a:r>
            </a:p>
          </p:txBody>
        </p:sp>
      </p:grpSp>
      <p:pic>
        <p:nvPicPr>
          <p:cNvPr id="5" name="Picture 2" descr="\\Ix2\datos\DOC  ISO 9001\P-1.2-01 D. Grafico\2-ET\1-DISI\HOGAR\1.1 LIMPEZA\1 LIMPIADORES\1 SUELOS\2.SUELOS HIGIENIZANTE\1000 ml\lavanda\2019.12.18\foto\00107-1 limp hig multi lavanda 1000ml 2019-12-18baj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37" y="2894145"/>
            <a:ext cx="1355807" cy="43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x2\datos\DOC  ISO 9001\P-1.2-01 D. Grafico\2-ET\1-DISI\HOGAR\1.1 LIMPEZA\1 LIMPIADORES\1 SUELOS\2.SUELOS HIGIENIZANTE\1000 ml\colonia\2020.01.09\FOTO\CLB-2 limp hig multi colonia 1000ml 2020-01-09BAJ 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2" y="2894143"/>
            <a:ext cx="1364424" cy="43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Ix2\datos\DOC  ISO 9001\P-1.2-01 D. Grafico\2-ET\1-DISI\HOGAR\1.1 LIMPEZA\1 LIMPIADORES\1 SUELOS\2.SUELOS HIGIENIZANTE\1000 ml\floral\2020.01.09\FOTO\fl-1 limp hig multi floral 100ml 2020-01-09BAJ-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92" y="2894144"/>
            <a:ext cx="1355807" cy="43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Ix2\datos\DOC  ISO 9001\P-1.2-01 D. Grafico\2-ET\1-DISI\HOGAR\1.1 LIMPEZA\1 LIMPIADORES\1 SUELOS\2.SUELOS HIGIENIZANTE\1000 ml\manzana\2020.01.09\FOTO\MAN-1 limp hig multi manzana 1000ml 2020-01-09BAJ-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36" y="2894143"/>
            <a:ext cx="1355807" cy="43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Ix2\datos\DOC  ISO 9001\P-1.2-01 D. Grafico\2-ET\1. Disiclin\A. LIMPIEZA\1. HOGAR\1.1. LIMPIADORES\1.1.1 SUELOS\1.1.1.4. Específicos\03740 citrico 1000ml\03740-1\2020.07.07\FOTO\et-03740-1 limp multisup citr 1000ml 2020-07-07b-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96" y="2948867"/>
            <a:ext cx="1347190" cy="427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97F85C-F006-420C-ABEF-400A6E1372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82" y="2880461"/>
            <a:ext cx="1362581" cy="4332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BD1D8B-8BC2-49CF-8648-C631CDFA8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23" y="2894143"/>
            <a:ext cx="1358277" cy="43188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ítulo"/>
          <p:cNvSpPr txBox="1">
            <a:spLocks noGrp="1"/>
          </p:cNvSpPr>
          <p:nvPr>
            <p:ph type="title"/>
          </p:nvPr>
        </p:nvSpPr>
        <p:spPr>
          <a:xfrm>
            <a:off x="349250" y="1361728"/>
            <a:ext cx="8229600" cy="1951336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</a:t>
            </a:r>
            <a:r>
              <a:rPr sz="4400" dirty="0" err="1">
                <a:solidFill>
                  <a:srgbClr val="7030A0"/>
                </a:solidFill>
              </a:rPr>
              <a:t>Cocinas</a:t>
            </a:r>
            <a:r>
              <a:rPr sz="4400" dirty="0">
                <a:solidFill>
                  <a:srgbClr val="7030A0"/>
                </a:solidFill>
              </a:rPr>
              <a:t> y </a:t>
            </a:r>
            <a:r>
              <a:rPr sz="4400" dirty="0" err="1">
                <a:solidFill>
                  <a:srgbClr val="7030A0"/>
                </a:solidFill>
              </a:rPr>
              <a:t>Grasas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549" name="2 CuadroTexto"/>
          <p:cNvSpPr txBox="1"/>
          <p:nvPr/>
        </p:nvSpPr>
        <p:spPr>
          <a:xfrm>
            <a:off x="599891" y="7257509"/>
            <a:ext cx="1901146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DETERGENTE LAVAVAJILLAS AUTOMÁTICO 6/12 KG</a:t>
            </a:r>
          </a:p>
        </p:txBody>
      </p:sp>
      <p:sp>
        <p:nvSpPr>
          <p:cNvPr id="550" name="3 CuadroTexto"/>
          <p:cNvSpPr txBox="1"/>
          <p:nvPr/>
        </p:nvSpPr>
        <p:spPr>
          <a:xfrm>
            <a:off x="2875140" y="7371236"/>
            <a:ext cx="1901147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ABRILLANTADOR LAVAVAJILLAS AUTOMÁTICO 5L</a:t>
            </a:r>
          </a:p>
        </p:txBody>
      </p:sp>
      <p:sp>
        <p:nvSpPr>
          <p:cNvPr id="551" name="4 CuadroTexto"/>
          <p:cNvSpPr txBox="1"/>
          <p:nvPr/>
        </p:nvSpPr>
        <p:spPr>
          <a:xfrm>
            <a:off x="5572573" y="7484964"/>
            <a:ext cx="1901147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LAVAVAJILLAS MANUAL ULTRA 5L</a:t>
            </a:r>
          </a:p>
        </p:txBody>
      </p:sp>
      <p:pic>
        <p:nvPicPr>
          <p:cNvPr id="5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920" y="3963873"/>
            <a:ext cx="2282196" cy="308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1 Imagen" descr="1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01" y="3957759"/>
            <a:ext cx="2171544" cy="3096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12 Imagen" descr="12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056" y="3887391"/>
            <a:ext cx="2171544" cy="319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icture 3" descr="Picture 3"/>
          <p:cNvPicPr>
            <a:picLocks noChangeAspect="1"/>
          </p:cNvPicPr>
          <p:nvPr/>
        </p:nvPicPr>
        <p:blipFill>
          <a:blip r:embed="rId5"/>
          <a:srcRect r="1328" b="348"/>
          <a:stretch>
            <a:fillRect/>
          </a:stretch>
        </p:blipFill>
        <p:spPr>
          <a:xfrm>
            <a:off x="7993694" y="3950713"/>
            <a:ext cx="2071679" cy="3110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15 Imagen" descr="15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127" y="3943684"/>
            <a:ext cx="2199207" cy="3124768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11 CuadroTexto"/>
          <p:cNvSpPr txBox="1"/>
          <p:nvPr/>
        </p:nvSpPr>
        <p:spPr>
          <a:xfrm>
            <a:off x="10545254" y="7371236"/>
            <a:ext cx="1901146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DESENGRASANTE DE PLANCHAS 6/12 KG</a:t>
            </a:r>
          </a:p>
        </p:txBody>
      </p:sp>
      <p:sp>
        <p:nvSpPr>
          <p:cNvPr id="558" name="12 CuadroTexto"/>
          <p:cNvSpPr txBox="1"/>
          <p:nvPr/>
        </p:nvSpPr>
        <p:spPr>
          <a:xfrm>
            <a:off x="8058912" y="7371236"/>
            <a:ext cx="1901148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LAVAVAJILLAS MANUAL ULTRA CONCENTRADO 5L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ítulo"/>
          <p:cNvSpPr txBox="1">
            <a:spLocks noGrp="1"/>
          </p:cNvSpPr>
          <p:nvPr>
            <p:ph type="title"/>
          </p:nvPr>
        </p:nvSpPr>
        <p:spPr>
          <a:xfrm>
            <a:off x="158750" y="1385108"/>
            <a:ext cx="8229600" cy="1430934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</a:t>
            </a:r>
            <a:r>
              <a:rPr sz="4400" dirty="0" err="1">
                <a:solidFill>
                  <a:srgbClr val="7030A0"/>
                </a:solidFill>
              </a:rPr>
              <a:t>Higiene</a:t>
            </a:r>
            <a:r>
              <a:rPr sz="4400" dirty="0">
                <a:solidFill>
                  <a:srgbClr val="7030A0"/>
                </a:solidFill>
              </a:rPr>
              <a:t> Personal</a:t>
            </a:r>
          </a:p>
        </p:txBody>
      </p:sp>
      <p:sp>
        <p:nvSpPr>
          <p:cNvPr id="561" name="2 CuadroTexto"/>
          <p:cNvSpPr txBox="1"/>
          <p:nvPr/>
        </p:nvSpPr>
        <p:spPr>
          <a:xfrm>
            <a:off x="5706264" y="7507282"/>
            <a:ext cx="1592271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4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GEL DE MANOS NACARADO 5L</a:t>
            </a:r>
          </a:p>
        </p:txBody>
      </p:sp>
      <p:pic>
        <p:nvPicPr>
          <p:cNvPr id="562" name="17 Imagen" descr="17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100" y="3157820"/>
            <a:ext cx="3142601" cy="4007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ítulo"/>
          <p:cNvSpPr txBox="1">
            <a:spLocks noGrp="1"/>
          </p:cNvSpPr>
          <p:nvPr>
            <p:ph type="title"/>
          </p:nvPr>
        </p:nvSpPr>
        <p:spPr>
          <a:xfrm>
            <a:off x="158224" y="1472096"/>
            <a:ext cx="14975987" cy="1022847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>
            <a:lvl1pPr algn="l">
              <a:defRPr sz="5500"/>
            </a:lvl1pPr>
          </a:lstStyle>
          <a:p>
            <a:r>
              <a:rPr lang="es-ES" sz="4400" dirty="0">
                <a:solidFill>
                  <a:srgbClr val="7030A0"/>
                </a:solidFill>
              </a:rPr>
              <a:t>Industrial - </a:t>
            </a:r>
            <a:r>
              <a:rPr sz="4400" dirty="0" err="1">
                <a:solidFill>
                  <a:srgbClr val="7030A0"/>
                </a:solidFill>
              </a:rPr>
              <a:t>Textil</a:t>
            </a:r>
            <a:endParaRPr sz="4400" dirty="0">
              <a:solidFill>
                <a:srgbClr val="7030A0"/>
              </a:solidFill>
            </a:endParaRPr>
          </a:p>
        </p:txBody>
      </p:sp>
      <p:sp>
        <p:nvSpPr>
          <p:cNvPr id="574" name="2 CuadroTexto"/>
          <p:cNvSpPr txBox="1"/>
          <p:nvPr/>
        </p:nvSpPr>
        <p:spPr>
          <a:xfrm>
            <a:off x="545405" y="6981486"/>
            <a:ext cx="2198640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DETERGENTE LIQUIDO ALOE VERA CON ENZIMAS – 60 LAVADOS – 5L</a:t>
            </a:r>
          </a:p>
        </p:txBody>
      </p:sp>
      <p:pic>
        <p:nvPicPr>
          <p:cNvPr id="577" name="5 Imagen" descr="5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6" y="3665080"/>
            <a:ext cx="2130191" cy="2960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6 Imagen" descr="6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38" y="3608644"/>
            <a:ext cx="2186157" cy="3016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1 Imagen" descr="1 Imagen"/>
          <p:cNvPicPr>
            <a:picLocks noChangeAspect="1"/>
          </p:cNvPicPr>
          <p:nvPr/>
        </p:nvPicPr>
        <p:blipFill>
          <a:blip r:embed="rId4"/>
          <a:srcRect b="15685"/>
          <a:stretch>
            <a:fillRect/>
          </a:stretch>
        </p:blipFill>
        <p:spPr>
          <a:xfrm>
            <a:off x="10307138" y="3367232"/>
            <a:ext cx="2140587" cy="3258236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8 CuadroTexto"/>
          <p:cNvSpPr txBox="1"/>
          <p:nvPr/>
        </p:nvSpPr>
        <p:spPr>
          <a:xfrm>
            <a:off x="5648736" y="6981486"/>
            <a:ext cx="2198640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SUAVIZANTE CONCENTRADO NATURAL 180 LAVADOS 5L</a:t>
            </a:r>
          </a:p>
        </p:txBody>
      </p:sp>
      <p:sp>
        <p:nvSpPr>
          <p:cNvPr id="581" name="9 CuadroTexto"/>
          <p:cNvSpPr txBox="1"/>
          <p:nvPr/>
        </p:nvSpPr>
        <p:spPr>
          <a:xfrm>
            <a:off x="10452286" y="6981486"/>
            <a:ext cx="2198640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DETERGENTE EN POLVO MANCHAS DIFÍCILES OCÉANO – 180 LAVADOS 6,5 K</a:t>
            </a:r>
          </a:p>
        </p:txBody>
      </p:sp>
      <p:sp>
        <p:nvSpPr>
          <p:cNvPr id="582" name="10 CuadroTexto"/>
          <p:cNvSpPr txBox="1"/>
          <p:nvPr/>
        </p:nvSpPr>
        <p:spPr>
          <a:xfrm>
            <a:off x="3285202" y="6904215"/>
            <a:ext cx="219863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DETERGENTE LIQUIDO MARSELLA CON ENZIMAS – 60 LAVADOS – 5L</a:t>
            </a:r>
          </a:p>
        </p:txBody>
      </p:sp>
      <p:sp>
        <p:nvSpPr>
          <p:cNvPr id="583" name="11 CuadroTexto"/>
          <p:cNvSpPr txBox="1"/>
          <p:nvPr/>
        </p:nvSpPr>
        <p:spPr>
          <a:xfrm>
            <a:off x="8012272" y="6904215"/>
            <a:ext cx="2198639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SUAVIZANTE CONCENTRADO TALCO ROSA 180 LAVADOS 5L</a:t>
            </a:r>
          </a:p>
        </p:txBody>
      </p:sp>
      <p:pic>
        <p:nvPicPr>
          <p:cNvPr id="1026" name="Picture 2" descr="\\Ix2\datos\DOC  ISO 9001\P-0.1 IFS Xtandar\IFS_DISICLIN\FPC-01 G.COMERCIAL_log\0.1 Doc revision\G. Actividad comercial\4. Documentación Técnica\A. LIMPIEZA\4. PROFESIONAL\4.3.2. Suavizantes\01309 -Suav. Conc. Azul 180 lav -5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82" y="3608644"/>
            <a:ext cx="1937347" cy="30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Ix2\datos\DOC  ISO 9001\P-0.1 IFS Xtandar\IFS_DISICLIN\FPC-01 G.COMERCIAL_log\0.1 Doc revision\G. Actividad comercial\4. Documentación Técnica\A. LIMPIEZA\4. PROFESIONAL\4.3.2. Suavizantes\01200 -Suav. Conc. Talco Rosa 180 lav -5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17" y="3552208"/>
            <a:ext cx="1937347" cy="30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rupo">
            <a:hlinkClick r:id="rId2"/>
          </p:cNvPr>
          <p:cNvGrpSpPr/>
          <p:nvPr/>
        </p:nvGrpSpPr>
        <p:grpSpPr>
          <a:xfrm>
            <a:off x="3295825" y="2362538"/>
            <a:ext cx="5560163" cy="4445465"/>
            <a:chOff x="0" y="0"/>
            <a:chExt cx="7096885" cy="5727017"/>
          </a:xfrm>
        </p:grpSpPr>
        <p:sp>
          <p:nvSpPr>
            <p:cNvPr id="585" name="Ordenador"/>
            <p:cNvSpPr/>
            <p:nvPr/>
          </p:nvSpPr>
          <p:spPr>
            <a:xfrm>
              <a:off x="-1" y="-1"/>
              <a:ext cx="7096887" cy="572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464" y="0"/>
                  </a:moveTo>
                  <a:cubicBezTo>
                    <a:pt x="210" y="0"/>
                    <a:pt x="0" y="261"/>
                    <a:pt x="0" y="575"/>
                  </a:cubicBezTo>
                  <a:lnTo>
                    <a:pt x="0" y="17777"/>
                  </a:lnTo>
                  <a:cubicBezTo>
                    <a:pt x="0" y="18091"/>
                    <a:pt x="210" y="18354"/>
                    <a:pt x="464" y="18354"/>
                  </a:cubicBezTo>
                  <a:lnTo>
                    <a:pt x="9148" y="18354"/>
                  </a:lnTo>
                  <a:lnTo>
                    <a:pt x="9116" y="18513"/>
                  </a:lnTo>
                  <a:lnTo>
                    <a:pt x="8753" y="20763"/>
                  </a:lnTo>
                  <a:lnTo>
                    <a:pt x="7690" y="20763"/>
                  </a:lnTo>
                  <a:lnTo>
                    <a:pt x="7690" y="21600"/>
                  </a:lnTo>
                  <a:lnTo>
                    <a:pt x="13905" y="21600"/>
                  </a:lnTo>
                  <a:lnTo>
                    <a:pt x="13905" y="20763"/>
                  </a:lnTo>
                  <a:lnTo>
                    <a:pt x="12842" y="20763"/>
                  </a:lnTo>
                  <a:lnTo>
                    <a:pt x="12479" y="18513"/>
                  </a:lnTo>
                  <a:lnTo>
                    <a:pt x="12452" y="18354"/>
                  </a:lnTo>
                  <a:lnTo>
                    <a:pt x="21131" y="18354"/>
                  </a:lnTo>
                  <a:cubicBezTo>
                    <a:pt x="21384" y="18354"/>
                    <a:pt x="21595" y="18091"/>
                    <a:pt x="21595" y="17777"/>
                  </a:cubicBezTo>
                  <a:lnTo>
                    <a:pt x="21595" y="575"/>
                  </a:lnTo>
                  <a:cubicBezTo>
                    <a:pt x="21600" y="261"/>
                    <a:pt x="21389" y="0"/>
                    <a:pt x="21136" y="0"/>
                  </a:cubicBezTo>
                  <a:lnTo>
                    <a:pt x="464" y="0"/>
                  </a:lnTo>
                  <a:close/>
                  <a:moveTo>
                    <a:pt x="10800" y="542"/>
                  </a:moveTo>
                  <a:cubicBezTo>
                    <a:pt x="10913" y="542"/>
                    <a:pt x="11006" y="650"/>
                    <a:pt x="11006" y="797"/>
                  </a:cubicBezTo>
                  <a:cubicBezTo>
                    <a:pt x="11006" y="937"/>
                    <a:pt x="10913" y="1052"/>
                    <a:pt x="10800" y="1052"/>
                  </a:cubicBezTo>
                  <a:cubicBezTo>
                    <a:pt x="10686" y="1052"/>
                    <a:pt x="10594" y="937"/>
                    <a:pt x="10594" y="797"/>
                  </a:cubicBezTo>
                  <a:cubicBezTo>
                    <a:pt x="10594" y="656"/>
                    <a:pt x="10686" y="542"/>
                    <a:pt x="10800" y="542"/>
                  </a:cubicBezTo>
                  <a:close/>
                  <a:moveTo>
                    <a:pt x="1242" y="1734"/>
                  </a:moveTo>
                  <a:lnTo>
                    <a:pt x="20358" y="1734"/>
                  </a:lnTo>
                  <a:lnTo>
                    <a:pt x="20358" y="15233"/>
                  </a:lnTo>
                  <a:lnTo>
                    <a:pt x="1242" y="15233"/>
                  </a:lnTo>
                  <a:lnTo>
                    <a:pt x="1242" y="173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86" name="Captura de pantalla 2018-11-12 a las 20.18.52.png" descr="Captura de pantalla 2018-11-12 a las 20.18.52.png"/>
            <p:cNvPicPr>
              <a:picLocks noChangeAspect="1"/>
            </p:cNvPicPr>
            <p:nvPr/>
          </p:nvPicPr>
          <p:blipFill>
            <a:blip r:embed="rId3"/>
            <a:srcRect l="6041" r="2030"/>
            <a:stretch>
              <a:fillRect/>
            </a:stretch>
          </p:blipFill>
          <p:spPr>
            <a:xfrm>
              <a:off x="353134" y="424596"/>
              <a:ext cx="6390442" cy="3998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7" name="Rectángulo"/>
            <p:cNvSpPr/>
            <p:nvPr/>
          </p:nvSpPr>
          <p:spPr>
            <a:xfrm>
              <a:off x="357123" y="422333"/>
              <a:ext cx="6382580" cy="4043076"/>
            </a:xfrm>
            <a:prstGeom prst="rect">
              <a:avLst/>
            </a:prstGeom>
            <a:noFill/>
            <a:ln w="38100" cap="flat">
              <a:solidFill>
                <a:srgbClr val="9CD9F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89" name="Línea de conexión" descr="Línea de conexió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92" y="1524677"/>
            <a:ext cx="1606600" cy="167572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DESCUBRE TODO SOBRE NOSOTROS"/>
          <p:cNvSpPr txBox="1"/>
          <p:nvPr/>
        </p:nvSpPr>
        <p:spPr>
          <a:xfrm>
            <a:off x="904681" y="605514"/>
            <a:ext cx="10693761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DESCUBRE TODO SOBRE NOSOTROS</a:t>
            </a:r>
          </a:p>
        </p:txBody>
      </p:sp>
      <p:sp>
        <p:nvSpPr>
          <p:cNvPr id="591" name="www.disiclín.es"/>
          <p:cNvSpPr txBox="1"/>
          <p:nvPr/>
        </p:nvSpPr>
        <p:spPr>
          <a:xfrm>
            <a:off x="1933627" y="1556663"/>
            <a:ext cx="2216964" cy="48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ato Bold"/>
                <a:ea typeface="Lato Bold"/>
                <a:cs typeface="Lato Bold"/>
                <a:sym typeface="Lato Bold"/>
                <a:hlinkClick r:id="rId5"/>
              </a:defRPr>
            </a:lvl1pPr>
          </a:lstStyle>
          <a:p>
            <a:r>
              <a:rPr dirty="0">
                <a:hlinkClick r:id="rId5"/>
              </a:rPr>
              <a:t>www.disiclín.es</a:t>
            </a:r>
          </a:p>
        </p:txBody>
      </p:sp>
      <p:pic>
        <p:nvPicPr>
          <p:cNvPr id="9" name="14606 [Convertido]-01.png" descr="14606 [Convertido]-01.png">
            <a:hlinkClick r:id="rId6"/>
            <a:extLst>
              <a:ext uri="{FF2B5EF4-FFF2-40B4-BE49-F238E27FC236}">
                <a16:creationId xmlns:a16="http://schemas.microsoft.com/office/drawing/2014/main" id="{B9FD4F45-B68B-4371-8EE7-F6A7C3132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6544" y="7793345"/>
            <a:ext cx="1281264" cy="139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14606 [Convertido]-02.png" descr="14606 [Convertido]-02.png">
            <a:hlinkClick r:id="rId8"/>
            <a:extLst>
              <a:ext uri="{FF2B5EF4-FFF2-40B4-BE49-F238E27FC236}">
                <a16:creationId xmlns:a16="http://schemas.microsoft.com/office/drawing/2014/main" id="{30E9B749-543B-4628-BCCA-00A29696D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6185" y="7995007"/>
            <a:ext cx="1081173" cy="1177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14606 [Convertido]-03.png" descr="14606 [Convertido]-03.png">
            <a:hlinkClick r:id="rId10"/>
            <a:extLst>
              <a:ext uri="{FF2B5EF4-FFF2-40B4-BE49-F238E27FC236}">
                <a16:creationId xmlns:a16="http://schemas.microsoft.com/office/drawing/2014/main" id="{12AFCB6C-DDDB-4E47-95CD-A5634D9934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2681" y="7866984"/>
            <a:ext cx="1281264" cy="139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14606 [Convertido]-04.png" descr="14606 [Convertido]-04.png">
            <a:hlinkClick r:id="rId12"/>
            <a:extLst>
              <a:ext uri="{FF2B5EF4-FFF2-40B4-BE49-F238E27FC236}">
                <a16:creationId xmlns:a16="http://schemas.microsoft.com/office/drawing/2014/main" id="{A6712902-EB03-4DEC-A67D-B54473DFFA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8818" y="7956962"/>
            <a:ext cx="1228509" cy="13377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SCUBRE TODO SOBRE NOSOTROS">
            <a:extLst>
              <a:ext uri="{FF2B5EF4-FFF2-40B4-BE49-F238E27FC236}">
                <a16:creationId xmlns:a16="http://schemas.microsoft.com/office/drawing/2014/main" id="{68FEDDDE-69B9-4F33-8A3B-165EE3809619}"/>
              </a:ext>
            </a:extLst>
          </p:cNvPr>
          <p:cNvSpPr txBox="1"/>
          <p:nvPr/>
        </p:nvSpPr>
        <p:spPr>
          <a:xfrm>
            <a:off x="3993194" y="9124221"/>
            <a:ext cx="467461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sz="2200" dirty="0"/>
              <a:t>SIGUENOS EN NUESTRAS REDES</a:t>
            </a:r>
            <a:endParaRPr sz="22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"/>
          <p:cNvSpPr txBox="1">
            <a:spLocks noGrp="1"/>
          </p:cNvSpPr>
          <p:nvPr>
            <p:ph type="title"/>
          </p:nvPr>
        </p:nvSpPr>
        <p:spPr>
          <a:xfrm>
            <a:off x="95249" y="1273873"/>
            <a:ext cx="12209045" cy="1031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332992">
              <a:defRPr sz="4800"/>
            </a:lvl1pPr>
          </a:lstStyle>
          <a:p>
            <a:r>
              <a:rPr lang="es-ES" sz="4000" dirty="0">
                <a:solidFill>
                  <a:srgbClr val="0070C0"/>
                </a:solidFill>
              </a:rPr>
              <a:t>Limpiadores - Limpiador Concentrado Multiusos </a:t>
            </a:r>
            <a:r>
              <a:rPr lang="es-ES" sz="4000" dirty="0" err="1">
                <a:solidFill>
                  <a:srgbClr val="0070C0"/>
                </a:solidFill>
              </a:rPr>
              <a:t>Pure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223" name="2 CuadroTexto"/>
          <p:cNvSpPr txBox="1"/>
          <p:nvPr/>
        </p:nvSpPr>
        <p:spPr>
          <a:xfrm>
            <a:off x="1880102" y="7987289"/>
            <a:ext cx="1236343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LOVE AFFAIR 1000 ml</a:t>
            </a:r>
            <a:endParaRPr dirty="0"/>
          </a:p>
        </p:txBody>
      </p:sp>
      <p:sp>
        <p:nvSpPr>
          <p:cNvPr id="224" name="3 CuadroTexto"/>
          <p:cNvSpPr txBox="1"/>
          <p:nvPr/>
        </p:nvSpPr>
        <p:spPr>
          <a:xfrm>
            <a:off x="3775816" y="7989766"/>
            <a:ext cx="1328299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BELLE AMIE 1000 ml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22DC31-242B-4091-8093-E0A42A1B7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49" y="4969573"/>
            <a:ext cx="2854050" cy="35101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DE09CC-B8D5-41AF-8BEE-540F886E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67" y="2472567"/>
            <a:ext cx="2261032" cy="2082033"/>
          </a:xfrm>
          <a:prstGeom prst="rect">
            <a:avLst/>
          </a:prstGeom>
        </p:spPr>
      </p:pic>
      <p:pic>
        <p:nvPicPr>
          <p:cNvPr id="2051" name="Picture 3" descr="\\Ix2\datos\DOC  ISO 9001\P-1.2-01 D. Grafico\2-ET\1-DISI\HOGAR\1.1 LIMPEZA\1 LIMPIADORES\1 SUELOS\3.SUELOS CONCENTRADOS\love aff\2019.12.18\foto\00176 limp hig atrapap love affair 1000ml 2019-12-18baj 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43" y="2609160"/>
            <a:ext cx="1676659" cy="5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Ix2\datos\DOC  ISO 9001\P-1.2-01 D. Grafico\2-ET\1. Disiclin\A. LIMPIEZA\1. HOGAR\1.1. LIMPIADORES\1.1.1 SUELOS\1.1.1.3. Concentrados\belle amie\2020.01.09\FOTO\00169 limp hig atrapap belle amie 1000ml 2020-01-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40" y="2609160"/>
            <a:ext cx="1692649" cy="53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CuadroTexto"/>
          <p:cNvSpPr txBox="1"/>
          <p:nvPr/>
        </p:nvSpPr>
        <p:spPr>
          <a:xfrm>
            <a:off x="5972699" y="7994269"/>
            <a:ext cx="1554830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MULTIUSOS ATRAPAPOLVO </a:t>
            </a:r>
          </a:p>
          <a:p>
            <a:r>
              <a:rPr lang="es-ES" dirty="0"/>
              <a:t>750 ml</a:t>
            </a:r>
            <a:endParaRPr dirty="0"/>
          </a:p>
        </p:txBody>
      </p:sp>
      <p:pic>
        <p:nvPicPr>
          <p:cNvPr id="2" name="Picture 2" descr="\\Ix2\datos\DOC  ISO 9001\P-1.2-01 D. Grafico\2-ET\1. Disiclin\A. LIMPIEZA\1. HOGAR\1.1. LIMPIADORES\1.1.3. CRISTALES Y MULTIUSOS\04938 atrapapolvo 750ml\2020.07.06\foto\04938 limp multi atrapapolv 750ml 2020-07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37" y="2609160"/>
            <a:ext cx="1986187" cy="53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619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ítulo"/>
          <p:cNvSpPr txBox="1">
            <a:spLocks noGrp="1"/>
          </p:cNvSpPr>
          <p:nvPr>
            <p:ph type="title"/>
          </p:nvPr>
        </p:nvSpPr>
        <p:spPr>
          <a:xfrm>
            <a:off x="105541" y="1472910"/>
            <a:ext cx="12086459" cy="7353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es-ES" sz="3600" dirty="0">
                <a:solidFill>
                  <a:srgbClr val="0070C0"/>
                </a:solidFill>
              </a:rPr>
              <a:t>Limpiadores - Limpiador Concentrado Higienizante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238" name="2 CuadroTexto"/>
          <p:cNvSpPr txBox="1"/>
          <p:nvPr/>
        </p:nvSpPr>
        <p:spPr>
          <a:xfrm>
            <a:off x="5078884" y="7534499"/>
            <a:ext cx="1033826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PETALOS 1000 ml</a:t>
            </a:r>
          </a:p>
        </p:txBody>
      </p:sp>
      <p:sp>
        <p:nvSpPr>
          <p:cNvPr id="239" name="3 CuadroTexto"/>
          <p:cNvSpPr txBox="1"/>
          <p:nvPr/>
        </p:nvSpPr>
        <p:spPr>
          <a:xfrm>
            <a:off x="6892091" y="7518682"/>
            <a:ext cx="1074119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CLÁSICO</a:t>
            </a: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1000 ml</a:t>
            </a:r>
          </a:p>
        </p:txBody>
      </p:sp>
      <p:sp>
        <p:nvSpPr>
          <p:cNvPr id="240" name="4 CuadroTexto"/>
          <p:cNvSpPr txBox="1"/>
          <p:nvPr/>
        </p:nvSpPr>
        <p:spPr>
          <a:xfrm>
            <a:off x="8325014" y="7534499"/>
            <a:ext cx="1190797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IMPERIAL  1000 ml</a:t>
            </a:r>
          </a:p>
        </p:txBody>
      </p:sp>
      <p:sp>
        <p:nvSpPr>
          <p:cNvPr id="241" name="5 CuadroTexto"/>
          <p:cNvSpPr txBox="1"/>
          <p:nvPr/>
        </p:nvSpPr>
        <p:spPr>
          <a:xfrm>
            <a:off x="2147901" y="7586564"/>
            <a:ext cx="918009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GOLD  1000 ml</a:t>
            </a:r>
          </a:p>
        </p:txBody>
      </p:sp>
      <p:sp>
        <p:nvSpPr>
          <p:cNvPr id="242" name="6 CuadroTexto"/>
          <p:cNvSpPr txBox="1"/>
          <p:nvPr/>
        </p:nvSpPr>
        <p:spPr>
          <a:xfrm>
            <a:off x="3589010" y="7580056"/>
            <a:ext cx="922095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SI</a:t>
            </a:r>
            <a:r>
              <a:rPr dirty="0"/>
              <a:t>LVER  1000 ml</a:t>
            </a:r>
          </a:p>
        </p:txBody>
      </p:sp>
      <p:sp>
        <p:nvSpPr>
          <p:cNvPr id="244" name="8 CuadroTexto"/>
          <p:cNvSpPr txBox="1"/>
          <p:nvPr/>
        </p:nvSpPr>
        <p:spPr>
          <a:xfrm>
            <a:off x="9938039" y="7516188"/>
            <a:ext cx="782020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ZEN 1000 ml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B8147E6-E29A-4720-909A-C56AB3C3B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762" y="1007166"/>
            <a:ext cx="1988726" cy="1831284"/>
          </a:xfrm>
          <a:prstGeom prst="rect">
            <a:avLst/>
          </a:prstGeom>
        </p:spPr>
      </p:pic>
      <p:pic>
        <p:nvPicPr>
          <p:cNvPr id="3075" name="Picture 3" descr="\\Ix2\datos\DOC  ISO 9001\P-1.2-01 D. Grafico\2-ET\1-DISI\HOGAR\1.1 LIMPEZA\1 LIMPIADORES\1 SUELOS\3.SUELOS CONCENTRADOS\gold\2020.01.09\FOTO\03634 limp hig conc sup perf gold 1000 ml 2020-01-09baj 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437390"/>
            <a:ext cx="1284517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Ix2\datos\DOC  ISO 9001\P-1.2-01 D. Grafico\2-ET\1-DISI\HOGAR\1.1 LIMPEZA\1 LIMPIADORES\1 SUELOS\3.SUELOS CONCENTRADOS\imperial\2020.01.09\FOTO\03429 freg hig conc sup perf imperial 1000ml 2019-01-09baj 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07" y="3437390"/>
            <a:ext cx="1284517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Ix2\datos\DOC  ISO 9001\P-1.2-01 D. Grafico\2-ET\1-DISI\HOGAR\1.1 LIMPEZA\1 LIMPIADORES\1 SUELOS\3.SUELOS CONCENTRADOS\Petalos\2020.01.09\foto\02521 freg hig conc sup perf petalos 1000ml 2020-01-09baj 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893" y="3455701"/>
            <a:ext cx="1284517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Ix2\datos\DOC  ISO 9001\P-1.2-01 D. Grafico\2-ET\1-DISI\HOGAR\1.1 LIMPEZA\1 LIMPIADORES\1 SUELOS\3.SUELOS CONCENTRADOS\SILVER\2020.01.09\foto\04228 limp hig conc sup perf silver 1000ml 2020-01-09b-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48" y="3437390"/>
            <a:ext cx="1284517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Ix2\datos\DOC  ISO 9001\P-1.2-01 D. Grafico\2-ET\1-DISI\HOGAR\1.1 LIMPEZA\1 LIMPIADORES\1 SUELOS\3.SUELOS CONCENTRADOS\zen\2020.01.09\foto\04556 freg hig conc sup perf zen 1000ml 2020-01-09b-r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90" y="3455701"/>
            <a:ext cx="1284517" cy="407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Ix2\datos\DOC  ISO 9001\P-1.2-01 D. Grafico\2-ET\1. Disiclin\A. LIMPIEZA\1. HOGAR\1.1. LIMPIADORES\1.1.1 SUELOS\1.1.1.3. Concentrados\02514 Naranja\2019.03.18\foto\et-02514-1 freg hig conc sup perf clasic 1000ml 2019-03-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238" y="3437390"/>
            <a:ext cx="1279972" cy="41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Ix2\datos\DOC  ISO 9001\P-0.1 IFS Xtandar\IFS_DISICLIN\FPC-01 G.COMERCIAL_log\0.1 Doc revision\G. Actividad comercial\4. Documentación Técnica\A. LIMPIEZA\1. HOGAR\1.1.1.5. Desinfectantes\05461 -Rec. Multiusos Desinfectante sin Lejía 75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97" y="3653144"/>
            <a:ext cx="1664462" cy="40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2373316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Limpiador Desinfectante Multiusos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1782380" y="7864240"/>
            <a:ext cx="169808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MULTIUSOS DESINFECTANTE </a:t>
            </a:r>
            <a:endParaRPr lang="es-ES" dirty="0"/>
          </a:p>
          <a:p>
            <a:r>
              <a:rPr dirty="0"/>
              <a:t>750 ml</a:t>
            </a:r>
          </a:p>
        </p:txBody>
      </p:sp>
      <p:sp>
        <p:nvSpPr>
          <p:cNvPr id="14" name="7 CuadroTexto"/>
          <p:cNvSpPr txBox="1"/>
          <p:nvPr/>
        </p:nvSpPr>
        <p:spPr>
          <a:xfrm>
            <a:off x="3584937" y="7822517"/>
            <a:ext cx="1608288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RECAMBIO </a:t>
            </a:r>
            <a:r>
              <a:rPr dirty="0"/>
              <a:t>MULTIUSOS DESINFECTANTE </a:t>
            </a:r>
            <a:r>
              <a:rPr lang="es-ES" dirty="0"/>
              <a:t> </a:t>
            </a:r>
            <a:r>
              <a:rPr dirty="0"/>
              <a:t>750 ml</a:t>
            </a:r>
          </a:p>
        </p:txBody>
      </p:sp>
      <p:sp>
        <p:nvSpPr>
          <p:cNvPr id="17" name="5 CuadroTexto"/>
          <p:cNvSpPr txBox="1"/>
          <p:nvPr/>
        </p:nvSpPr>
        <p:spPr>
          <a:xfrm>
            <a:off x="-4736" y="7822517"/>
            <a:ext cx="1983186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LIMP. </a:t>
            </a:r>
          </a:p>
          <a:p>
            <a:r>
              <a:rPr lang="es-ES" dirty="0"/>
              <a:t>DESINFECTANTE </a:t>
            </a:r>
            <a:r>
              <a:rPr dirty="0"/>
              <a:t>MULTIUSOS </a:t>
            </a:r>
            <a:r>
              <a:rPr lang="es-ES" dirty="0"/>
              <a:t>MAGIC</a:t>
            </a:r>
          </a:p>
          <a:p>
            <a:r>
              <a:rPr dirty="0"/>
              <a:t>1000ml</a:t>
            </a:r>
          </a:p>
        </p:txBody>
      </p:sp>
      <p:sp>
        <p:nvSpPr>
          <p:cNvPr id="2" name="7 CuadroTexto">
            <a:extLst>
              <a:ext uri="{FF2B5EF4-FFF2-40B4-BE49-F238E27FC236}">
                <a16:creationId xmlns:a16="http://schemas.microsoft.com/office/drawing/2014/main" id="{E31E1F0A-C68A-4941-9984-0B07CE5F710A}"/>
              </a:ext>
            </a:extLst>
          </p:cNvPr>
          <p:cNvSpPr txBox="1"/>
          <p:nvPr/>
        </p:nvSpPr>
        <p:spPr>
          <a:xfrm>
            <a:off x="9886487" y="7853880"/>
            <a:ext cx="1608288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PACK </a:t>
            </a:r>
            <a:r>
              <a:rPr dirty="0"/>
              <a:t>MULTIUSOS DESINFECTANTE </a:t>
            </a:r>
            <a:r>
              <a:rPr lang="es-ES" dirty="0"/>
              <a:t> </a:t>
            </a:r>
            <a:r>
              <a:rPr dirty="0"/>
              <a:t>750 ml</a:t>
            </a:r>
          </a:p>
        </p:txBody>
      </p:sp>
      <p:sp>
        <p:nvSpPr>
          <p:cNvPr id="4" name="5 CuadroTexto">
            <a:extLst>
              <a:ext uri="{FF2B5EF4-FFF2-40B4-BE49-F238E27FC236}">
                <a16:creationId xmlns:a16="http://schemas.microsoft.com/office/drawing/2014/main" id="{F1935E9E-95A1-4BC5-914E-B6FA30DBE2C8}"/>
              </a:ext>
            </a:extLst>
          </p:cNvPr>
          <p:cNvSpPr txBox="1"/>
          <p:nvPr/>
        </p:nvSpPr>
        <p:spPr>
          <a:xfrm>
            <a:off x="5126709" y="7853880"/>
            <a:ext cx="2008996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LIMP. </a:t>
            </a:r>
          </a:p>
          <a:p>
            <a:r>
              <a:rPr lang="es-ES" dirty="0"/>
              <a:t>DESINFECTANTE</a:t>
            </a:r>
          </a:p>
          <a:p>
            <a:r>
              <a:rPr dirty="0"/>
              <a:t>MULTIUSOS</a:t>
            </a:r>
            <a:endParaRPr lang="es-ES" dirty="0"/>
          </a:p>
          <a:p>
            <a:r>
              <a:rPr dirty="0"/>
              <a:t>1000ml</a:t>
            </a:r>
          </a:p>
        </p:txBody>
      </p:sp>
      <p:pic>
        <p:nvPicPr>
          <p:cNvPr id="5" name="Picture 2" descr="\\Ix2\datos\DOC  ISO 9001\P-1.2-01 D. Grafico\2-ET\1. Disiclin\A. LIMPIEZA\1. HOGAR\1.1. LIMPIADORES\1.1.7 DESINFECTANTES\05485 Pack spray desinfect\2020.05.03\foto\05485 pack spray + recamb desinf multi 2020-05-03.jpg">
            <a:extLst>
              <a:ext uri="{FF2B5EF4-FFF2-40B4-BE49-F238E27FC236}">
                <a16:creationId xmlns:a16="http://schemas.microsoft.com/office/drawing/2014/main" id="{D71552B9-6774-46DC-845B-4F2C08DC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25" y="3167516"/>
            <a:ext cx="3308612" cy="459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Ix2\datos\DOC  ISO 9001\P-1.2-01 D. Grafico\2-ET\1. Disiclin\A. LIMPIEZA\1. HOGAR\1.1. LIMPIADORES\1.1.7 DESINFECTANTES\05454 limp desinf 1000 ml\2020.01.07\FOTO\05454 limp multisup desinfect 1000ml 2020-01-07.jpg">
            <a:extLst>
              <a:ext uri="{FF2B5EF4-FFF2-40B4-BE49-F238E27FC236}">
                <a16:creationId xmlns:a16="http://schemas.microsoft.com/office/drawing/2014/main" id="{4F5DA619-D1DF-43B0-80BB-9388FAB54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95" y="2942685"/>
            <a:ext cx="1747052" cy="4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 CuadroTexto">
            <a:extLst>
              <a:ext uri="{FF2B5EF4-FFF2-40B4-BE49-F238E27FC236}">
                <a16:creationId xmlns:a16="http://schemas.microsoft.com/office/drawing/2014/main" id="{96F24EC1-68EA-45AD-ADF8-939A883A6C45}"/>
              </a:ext>
            </a:extLst>
          </p:cNvPr>
          <p:cNvSpPr txBox="1"/>
          <p:nvPr/>
        </p:nvSpPr>
        <p:spPr>
          <a:xfrm>
            <a:off x="6982632" y="7837529"/>
            <a:ext cx="1983186" cy="892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LIMP. </a:t>
            </a:r>
          </a:p>
          <a:p>
            <a:r>
              <a:rPr lang="es-ES" dirty="0"/>
              <a:t>DESINFECTANTE </a:t>
            </a:r>
            <a:r>
              <a:rPr dirty="0"/>
              <a:t>MULTIUSOS </a:t>
            </a:r>
            <a:r>
              <a:rPr lang="es-ES" dirty="0"/>
              <a:t>MAGIC</a:t>
            </a:r>
          </a:p>
          <a:p>
            <a:r>
              <a:rPr dirty="0"/>
              <a:t>1</a:t>
            </a:r>
            <a:r>
              <a:rPr lang="es-ES" dirty="0"/>
              <a:t>4</a:t>
            </a:r>
            <a:r>
              <a:rPr dirty="0"/>
              <a:t>00ml</a:t>
            </a:r>
          </a:p>
        </p:txBody>
      </p:sp>
      <p:pic>
        <p:nvPicPr>
          <p:cNvPr id="11" name="Picture 2" descr="Ministerio de Sanidad (@sanidadgob) | Twitter">
            <a:extLst>
              <a:ext uri="{FF2B5EF4-FFF2-40B4-BE49-F238E27FC236}">
                <a16:creationId xmlns:a16="http://schemas.microsoft.com/office/drawing/2014/main" id="{9455F113-F023-4D39-B1FE-E636CE23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61" y="2325609"/>
            <a:ext cx="1290193" cy="12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302942-99CE-4CE1-BFC0-F16859C55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06" y="3147442"/>
            <a:ext cx="1709014" cy="45814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FFA551E-5A15-476D-8B87-0D0740C86D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9" y="3067892"/>
            <a:ext cx="1460221" cy="46429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7D9A546-593B-4517-BF35-7635A8DE3B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40" y="2942685"/>
            <a:ext cx="1834118" cy="476819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BA8A7D3-70EA-456B-AB3D-6CC3CCB47B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816" y="2245591"/>
            <a:ext cx="1290193" cy="12901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2373316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Limpiador Desinfectante Multiusos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270" name="5 CuadroTexto"/>
          <p:cNvSpPr txBox="1"/>
          <p:nvPr/>
        </p:nvSpPr>
        <p:spPr>
          <a:xfrm>
            <a:off x="933093" y="8090246"/>
            <a:ext cx="2575852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LIMP. DESINFECTANTE </a:t>
            </a:r>
            <a:r>
              <a:rPr dirty="0"/>
              <a:t>MULTIUSOS </a:t>
            </a:r>
            <a:endParaRPr lang="es-ES" dirty="0"/>
          </a:p>
          <a:p>
            <a:r>
              <a:rPr lang="es-ES" dirty="0"/>
              <a:t>ACTIVE </a:t>
            </a:r>
            <a:r>
              <a:rPr dirty="0"/>
              <a:t>1000ml</a:t>
            </a:r>
          </a:p>
        </p:txBody>
      </p:sp>
      <p:sp>
        <p:nvSpPr>
          <p:cNvPr id="9" name="7 CuadroTexto"/>
          <p:cNvSpPr txBox="1"/>
          <p:nvPr/>
        </p:nvSpPr>
        <p:spPr>
          <a:xfrm>
            <a:off x="3295516" y="8090246"/>
            <a:ext cx="2198898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/>
              <a:t>MULTIUSOS DESINFECTANTE</a:t>
            </a:r>
            <a:r>
              <a:rPr lang="es-ES" dirty="0"/>
              <a:t> LAVANDA</a:t>
            </a:r>
            <a:r>
              <a:rPr dirty="0"/>
              <a:t> </a:t>
            </a:r>
            <a:r>
              <a:rPr lang="es-ES" dirty="0"/>
              <a:t> </a:t>
            </a:r>
            <a:r>
              <a:rPr dirty="0"/>
              <a:t>750 ml</a:t>
            </a:r>
          </a:p>
        </p:txBody>
      </p:sp>
      <p:sp>
        <p:nvSpPr>
          <p:cNvPr id="13" name="7 CuadroTexto"/>
          <p:cNvSpPr txBox="1"/>
          <p:nvPr/>
        </p:nvSpPr>
        <p:spPr>
          <a:xfrm>
            <a:off x="5476390" y="8085111"/>
            <a:ext cx="2198898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REC. </a:t>
            </a:r>
            <a:r>
              <a:rPr dirty="0"/>
              <a:t>MULTIUSOS DESINFECTANTE</a:t>
            </a:r>
            <a:r>
              <a:rPr lang="es-ES" dirty="0"/>
              <a:t> LAVANDA</a:t>
            </a:r>
            <a:r>
              <a:rPr dirty="0"/>
              <a:t> </a:t>
            </a:r>
            <a:r>
              <a:rPr lang="es-ES" dirty="0"/>
              <a:t> </a:t>
            </a:r>
            <a:r>
              <a:rPr dirty="0"/>
              <a:t>750 ml</a:t>
            </a:r>
          </a:p>
        </p:txBody>
      </p:sp>
      <p:pic>
        <p:nvPicPr>
          <p:cNvPr id="1026" name="Picture 2" descr="\\Ix2\datos\DOC  ISO 9001\P-0.1 IFS Xtandar\IFS_DISICLIN\FPC-01 G.COMERCIAL_log\0.1 Doc revision\G. Actividad comercial\4. Documentación Técnica\A. LIMPIEZA\1. HOGAR\1.1.1.5. Desinfectantes\01166 -Rec. Multiusos Desinfectante Lavanda 750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424" y="3347072"/>
            <a:ext cx="1894830" cy="46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Ix2\datos\DOC  ISO 9001\P-0.1 IFS Xtandar\IFS_DISICLIN\FPC-01 G.COMERCIAL_log\0.1 Doc revision\G. Actividad comercial\4. Documentación Técnica\A. LIMPIEZA\1. HOGAR\1.1.1.5. Desinfectantes\04471 -Multiusos Desinfectante Spray Lavanda 750 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12" y="2776398"/>
            <a:ext cx="1948306" cy="52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7 CuadroTexto">
            <a:extLst>
              <a:ext uri="{FF2B5EF4-FFF2-40B4-BE49-F238E27FC236}">
                <a16:creationId xmlns:a16="http://schemas.microsoft.com/office/drawing/2014/main" id="{6966EB24-2BBB-467D-8D33-B623FBACA245}"/>
              </a:ext>
            </a:extLst>
          </p:cNvPr>
          <p:cNvSpPr txBox="1"/>
          <p:nvPr/>
        </p:nvSpPr>
        <p:spPr>
          <a:xfrm>
            <a:off x="8737517" y="8075709"/>
            <a:ext cx="169808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PACK </a:t>
            </a:r>
            <a:r>
              <a:rPr dirty="0"/>
              <a:t>MULTIUSOS DESINFECTANTE</a:t>
            </a:r>
            <a:r>
              <a:rPr lang="es-ES" dirty="0"/>
              <a:t> LAVANDA</a:t>
            </a:r>
            <a:r>
              <a:rPr dirty="0"/>
              <a:t> </a:t>
            </a:r>
            <a:r>
              <a:rPr lang="es-ES" dirty="0"/>
              <a:t> </a:t>
            </a:r>
            <a:r>
              <a:rPr dirty="0"/>
              <a:t>750 ml</a:t>
            </a:r>
          </a:p>
        </p:txBody>
      </p:sp>
      <p:pic>
        <p:nvPicPr>
          <p:cNvPr id="4" name="Picture 4" descr="\\Ix2\datos\DOC  ISO 9001\P-1.2-01 D. Grafico\2-ET\1. Disiclin\A. LIMPIEZA\1. HOGAR\1.1. LIMPIADORES\1.1.7 DESINFECTANTES\05478 Pack spray desinfect lavanda\2020.05.03\foto\05478 pack spray + recamb desinf lavand 2020-05-03.jpg">
            <a:extLst>
              <a:ext uri="{FF2B5EF4-FFF2-40B4-BE49-F238E27FC236}">
                <a16:creationId xmlns:a16="http://schemas.microsoft.com/office/drawing/2014/main" id="{718C28F4-4284-45C3-8BE5-87E66C23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60" y="2954588"/>
            <a:ext cx="3605795" cy="504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913485-6D10-49DD-9129-CF7AF02DB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07" y="2231550"/>
            <a:ext cx="1290193" cy="12901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A5EAA62-484C-43C8-8059-C350FBF68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2737489"/>
            <a:ext cx="1664493" cy="5292507"/>
          </a:xfrm>
          <a:prstGeom prst="rect">
            <a:avLst/>
          </a:prstGeom>
        </p:spPr>
      </p:pic>
      <p:pic>
        <p:nvPicPr>
          <p:cNvPr id="14" name="Picture 2" descr="Ministerio de Sanidad (@sanidadgob) | Twitter">
            <a:extLst>
              <a:ext uri="{FF2B5EF4-FFF2-40B4-BE49-F238E27FC236}">
                <a16:creationId xmlns:a16="http://schemas.microsoft.com/office/drawing/2014/main" id="{4A832506-62F8-4B1F-AF0F-360077F0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4" y="2335369"/>
            <a:ext cx="1290193" cy="12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2031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2563816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lang="es-ES" sz="4400" dirty="0">
                <a:solidFill>
                  <a:srgbClr val="0070C0"/>
                </a:solidFill>
              </a:rPr>
              <a:t>Limpiadores - </a:t>
            </a:r>
            <a:r>
              <a:rPr sz="4400" dirty="0" err="1">
                <a:solidFill>
                  <a:srgbClr val="0070C0"/>
                </a:solidFill>
              </a:rPr>
              <a:t>Limpia</a:t>
            </a:r>
            <a:r>
              <a:rPr lang="es-ES" sz="4400" dirty="0" err="1">
                <a:solidFill>
                  <a:srgbClr val="0070C0"/>
                </a:solidFill>
              </a:rPr>
              <a:t>dor</a:t>
            </a:r>
            <a:r>
              <a:rPr lang="es-ES" sz="4400" dirty="0">
                <a:solidFill>
                  <a:srgbClr val="0070C0"/>
                </a:solidFill>
              </a:rPr>
              <a:t> con Oxígeno Activo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270" name="5 CuadroTexto"/>
          <p:cNvSpPr txBox="1"/>
          <p:nvPr/>
        </p:nvSpPr>
        <p:spPr>
          <a:xfrm>
            <a:off x="2222685" y="7728773"/>
            <a:ext cx="232021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MULTISUPERFICIES CON OXIGENO ACTIVO 1000 ml</a:t>
            </a:r>
            <a:endParaRPr dirty="0"/>
          </a:p>
        </p:txBody>
      </p:sp>
      <p:sp>
        <p:nvSpPr>
          <p:cNvPr id="12" name="7 CuadroTexto"/>
          <p:cNvSpPr txBox="1"/>
          <p:nvPr/>
        </p:nvSpPr>
        <p:spPr>
          <a:xfrm>
            <a:off x="7875863" y="7868332"/>
            <a:ext cx="2320214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SPRAY MULTIUSOS OXIGENO ACTIVO 750 ml</a:t>
            </a:r>
            <a:endParaRPr dirty="0"/>
          </a:p>
        </p:txBody>
      </p:sp>
      <p:sp>
        <p:nvSpPr>
          <p:cNvPr id="11" name="5 CuadroTexto"/>
          <p:cNvSpPr txBox="1"/>
          <p:nvPr/>
        </p:nvSpPr>
        <p:spPr>
          <a:xfrm>
            <a:off x="5072292" y="7768304"/>
            <a:ext cx="2320214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lang="es-ES" dirty="0"/>
              <a:t>LIMPIADOR MULTISUPERFICIES CON OXIGENO ACTIVO 1500 ml</a:t>
            </a:r>
            <a:endParaRPr dirty="0"/>
          </a:p>
        </p:txBody>
      </p:sp>
      <p:pic>
        <p:nvPicPr>
          <p:cNvPr id="1027" name="Picture 3" descr="C:\Users\USUARIO\Desktop\OXIGENO ACTIVO\Limpiador Oxigeno Activo 1000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61" y="2686050"/>
            <a:ext cx="1756607" cy="488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UARIO\Desktop\OXIGENO ACTIVO\05379 limp hig oxig activ 1500ml 2020-01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82" y="2438400"/>
            <a:ext cx="1943821" cy="522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Ix2\datos\DOC  ISO 9001\P-1.2-01 D. Grafico\2-ET\1. Disiclin\A. LIMPIEZA\1. HOGAR\1.1. LIMPIADORES\1.1.3. CRISTALES Y MULTIUSOS\05386 SPRAY OXIG ACTIV 750ml\2020.06.02\foto\05386 limp multi oxig activ 750ml 2020-06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56" y="2668771"/>
            <a:ext cx="1825628" cy="490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7120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ítulo"/>
          <p:cNvSpPr txBox="1">
            <a:spLocks noGrp="1"/>
          </p:cNvSpPr>
          <p:nvPr>
            <p:ph type="title"/>
          </p:nvPr>
        </p:nvSpPr>
        <p:spPr>
          <a:xfrm>
            <a:off x="199684" y="1007172"/>
            <a:ext cx="13341262" cy="16066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900"/>
            </a:lvl1pPr>
          </a:lstStyle>
          <a:p>
            <a:r>
              <a:rPr sz="4400" dirty="0" err="1">
                <a:solidFill>
                  <a:srgbClr val="0070C0"/>
                </a:solidFill>
              </a:rPr>
              <a:t>Limpiadore</a:t>
            </a:r>
            <a:r>
              <a:rPr lang="es-ES" sz="4400" dirty="0">
                <a:solidFill>
                  <a:srgbClr val="0070C0"/>
                </a:solidFill>
              </a:rPr>
              <a:t>s - Limpiador</a:t>
            </a:r>
            <a:r>
              <a:rPr sz="4400" dirty="0">
                <a:solidFill>
                  <a:srgbClr val="0070C0"/>
                </a:solidFill>
              </a:rPr>
              <a:t> de </a:t>
            </a:r>
            <a:r>
              <a:rPr sz="4400" dirty="0" err="1">
                <a:solidFill>
                  <a:srgbClr val="0070C0"/>
                </a:solidFill>
              </a:rPr>
              <a:t>suelos</a:t>
            </a:r>
            <a:r>
              <a:rPr sz="4400" dirty="0">
                <a:solidFill>
                  <a:srgbClr val="0070C0"/>
                </a:solidFill>
              </a:rPr>
              <a:t> </a:t>
            </a:r>
            <a:r>
              <a:rPr sz="4400" dirty="0" err="1">
                <a:solidFill>
                  <a:srgbClr val="0070C0"/>
                </a:solidFill>
              </a:rPr>
              <a:t>especiales</a:t>
            </a:r>
            <a:endParaRPr sz="4400" dirty="0">
              <a:solidFill>
                <a:srgbClr val="0070C0"/>
              </a:solidFill>
            </a:endParaRPr>
          </a:p>
        </p:txBody>
      </p:sp>
      <p:pic>
        <p:nvPicPr>
          <p:cNvPr id="252" name="Picture 2" descr="Picture 2"/>
          <p:cNvPicPr>
            <a:picLocks noChangeAspect="1"/>
          </p:cNvPicPr>
          <p:nvPr/>
        </p:nvPicPr>
        <p:blipFill rotWithShape="1">
          <a:blip r:embed="rId2"/>
          <a:srcRect b="13474"/>
          <a:stretch/>
        </p:blipFill>
        <p:spPr>
          <a:xfrm>
            <a:off x="6213462" y="2939075"/>
            <a:ext cx="2238047" cy="4664249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4 CuadroTexto"/>
          <p:cNvSpPr txBox="1"/>
          <p:nvPr/>
        </p:nvSpPr>
        <p:spPr>
          <a:xfrm>
            <a:off x="1481736" y="7793887"/>
            <a:ext cx="223804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LIMPADOR</a:t>
            </a:r>
            <a:r>
              <a:rPr lang="es-ES" dirty="0"/>
              <a:t> </a:t>
            </a:r>
            <a:r>
              <a:rPr dirty="0"/>
              <a:t>MARMOL</a:t>
            </a:r>
            <a:r>
              <a:rPr lang="es-ES" dirty="0"/>
              <a:t> &amp; SUP. DELICADAS</a:t>
            </a:r>
            <a:endParaRPr dirty="0"/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1000 ml</a:t>
            </a:r>
          </a:p>
        </p:txBody>
      </p:sp>
      <p:sp>
        <p:nvSpPr>
          <p:cNvPr id="256" name="5 CuadroTexto"/>
          <p:cNvSpPr txBox="1"/>
          <p:nvPr/>
        </p:nvSpPr>
        <p:spPr>
          <a:xfrm>
            <a:off x="8798301" y="7686639"/>
            <a:ext cx="2238046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P</a:t>
            </a:r>
            <a:r>
              <a:rPr dirty="0"/>
              <a:t>H NEUTRO</a:t>
            </a:r>
            <a:endParaRPr lang="es-ES" dirty="0"/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 ALOE VERA</a:t>
            </a:r>
            <a:r>
              <a:rPr lang="es-ES" dirty="0"/>
              <a:t> </a:t>
            </a:r>
            <a:r>
              <a:rPr dirty="0"/>
              <a:t>1500 ml</a:t>
            </a:r>
          </a:p>
        </p:txBody>
      </p:sp>
      <p:sp>
        <p:nvSpPr>
          <p:cNvPr id="259" name="8 CuadroTexto"/>
          <p:cNvSpPr txBox="1"/>
          <p:nvPr/>
        </p:nvSpPr>
        <p:spPr>
          <a:xfrm>
            <a:off x="6360519" y="7793888"/>
            <a:ext cx="1943931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CERA INCOLORA</a:t>
            </a:r>
            <a:endParaRPr lang="es-ES" dirty="0"/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DIRECTA AL SUELO</a:t>
            </a:r>
            <a:r>
              <a:rPr dirty="0"/>
              <a:t> </a:t>
            </a:r>
            <a:endParaRPr sz="800" dirty="0">
              <a:solidFill>
                <a:srgbClr val="953735"/>
              </a:solidFill>
            </a:endParaRP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1000 ml</a:t>
            </a:r>
          </a:p>
        </p:txBody>
      </p:sp>
      <p:sp>
        <p:nvSpPr>
          <p:cNvPr id="260" name="13 CuadroTexto"/>
          <p:cNvSpPr txBox="1"/>
          <p:nvPr/>
        </p:nvSpPr>
        <p:spPr>
          <a:xfrm>
            <a:off x="4003967" y="7793887"/>
            <a:ext cx="1996783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es-ES" dirty="0"/>
              <a:t>LIMPIADOR JABONOSO MADERAS</a:t>
            </a:r>
            <a:endParaRPr sz="1000" dirty="0">
              <a:solidFill>
                <a:srgbClr val="558ED5"/>
              </a:solidFill>
            </a:endParaRPr>
          </a:p>
          <a:p>
            <a:pPr defTabSz="914400">
              <a:defRPr sz="1300">
                <a:solidFill>
                  <a:srgbClr val="797979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/>
              <a:t>1000 ml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7B65B40-7648-4659-B1C2-A857A2A7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71" y="2939075"/>
            <a:ext cx="1524898" cy="473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Ix2\datos\DOC  ISO 9001\P-1.2-01 D. Grafico\2-ET\1-DISI\HOGAR\1.1 LIMPEZA\1 LIMPIADORES\1 SUELOS\4.SUELOS ESPECIFICIOS\Limp pH Neutro 1500 ml\2020.02.07\foto\00145 limp ph neutro sup delic aloe 1500ml 2020-02-07-b 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36" y="2993851"/>
            <a:ext cx="1795975" cy="459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Ix2\datos\DOC  ISO 9001\P-0.1 IFS Xtandar\IFS_DISICLIN\FPC-01 G.COMERCIAL_com\0.1 Doc revision\G. Actividad comercial\0.1 Registros\4. Documentación Técnica\A. LIMPIEZA\1. HOGAR\1.1.1.7. Específicos\LJM-5 Limpiador jabonoso maderas 1000m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72" y="2939075"/>
            <a:ext cx="1529771" cy="48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9CD9F7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CD9F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CD9F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6535</TotalTime>
  <Words>1063</Words>
  <Application>Microsoft Office PowerPoint</Application>
  <PresentationFormat>Personalizado</PresentationFormat>
  <Paragraphs>240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Calibri</vt:lpstr>
      <vt:lpstr>Helvetica</vt:lpstr>
      <vt:lpstr>Helvetica Neue</vt:lpstr>
      <vt:lpstr>Helvetica Neue Medium</vt:lpstr>
      <vt:lpstr>Helvetica Neue Thin</vt:lpstr>
      <vt:lpstr>Lato Bold</vt:lpstr>
      <vt:lpstr>Lato Regular</vt:lpstr>
      <vt:lpstr>White</vt:lpstr>
      <vt:lpstr>Presentación de PowerPoint</vt:lpstr>
      <vt:lpstr>Presentación de PowerPoint</vt:lpstr>
      <vt:lpstr>Limpiadores - Limpiador Higienizante Multiusos</vt:lpstr>
      <vt:lpstr>Limpiadores - Limpiador Concentrado Multiusos Pure</vt:lpstr>
      <vt:lpstr>Limpiadores - Limpiador Concentrado Higienizante</vt:lpstr>
      <vt:lpstr>Limpiadores - Limpiador Desinfectante Multiusos</vt:lpstr>
      <vt:lpstr>Limpiadores - Limpiador Desinfectante Multiusos</vt:lpstr>
      <vt:lpstr>Limpiadores - Limpiador con Oxígeno Activo</vt:lpstr>
      <vt:lpstr>Limpiadores - Limpiador de suelos especiales</vt:lpstr>
      <vt:lpstr>Limpiadores - Limpiador de hogares con mascotas</vt:lpstr>
      <vt:lpstr>Limpiadores - Multiusos &amp; Limpiacristales</vt:lpstr>
      <vt:lpstr>Limpiadores - Limpiadores Específicos</vt:lpstr>
      <vt:lpstr>Limpiadores - Líquidos Fuertes</vt:lpstr>
      <vt:lpstr>Presentación de PowerPoint</vt:lpstr>
      <vt:lpstr>Cocinas - Lavavajillas Manual</vt:lpstr>
      <vt:lpstr>Cocinas - Lavavajillas Automáticas</vt:lpstr>
      <vt:lpstr>Cocinas - Quitagrasas y Vitrocerámica</vt:lpstr>
      <vt:lpstr>Textil - Detergente Líquido Clásico – NOVEDAD</vt:lpstr>
      <vt:lpstr>Textil - Detergente Líquido Especial – NOVEDAD</vt:lpstr>
      <vt:lpstr>Textil - Detergente en Polvo Expert 4D</vt:lpstr>
      <vt:lpstr>Aditivos - Higienizante Textil – NOVEDAD</vt:lpstr>
      <vt:lpstr>Textil - Suavizante Semiconcentrado con Microcápsulas</vt:lpstr>
      <vt:lpstr>Textil - Suavizante Concentrado con Microcápsulas</vt:lpstr>
      <vt:lpstr>Textil – Perfumadores -NOVEDAD</vt:lpstr>
      <vt:lpstr>Jabón Líquido Espumoso</vt:lpstr>
      <vt:lpstr>Industrial - Suelos y Superficies Higienizante</vt:lpstr>
      <vt:lpstr>Industrial - Suelos y Superficies Concentrado</vt:lpstr>
      <vt:lpstr>Industrial - Suelos y Superficies</vt:lpstr>
      <vt:lpstr>Industrial - Ambientación</vt:lpstr>
      <vt:lpstr>Industrial - Cocinas y Grasas</vt:lpstr>
      <vt:lpstr>Industrial - Higiene Personal</vt:lpstr>
      <vt:lpstr>Industrial - Textil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</dc:creator>
  <cp:lastModifiedBy>USUARIO</cp:lastModifiedBy>
  <cp:revision>192</cp:revision>
  <cp:lastPrinted>2020-10-15T09:17:54Z</cp:lastPrinted>
  <dcterms:modified xsi:type="dcterms:W3CDTF">2021-02-12T09:29:22Z</dcterms:modified>
</cp:coreProperties>
</file>